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76" r:id="rId7"/>
    <p:sldId id="277" r:id="rId8"/>
    <p:sldId id="264" r:id="rId9"/>
    <p:sldId id="280" r:id="rId10"/>
    <p:sldId id="265" r:id="rId11"/>
    <p:sldId id="278" r:id="rId12"/>
    <p:sldId id="279" r:id="rId13"/>
    <p:sldId id="268" r:id="rId14"/>
    <p:sldId id="274" r:id="rId15"/>
    <p:sldId id="269" r:id="rId16"/>
    <p:sldId id="257"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8" autoAdjust="0"/>
  </p:normalViewPr>
  <p:slideViewPr>
    <p:cSldViewPr>
      <p:cViewPr>
        <p:scale>
          <a:sx n="80" d="100"/>
          <a:sy n="80" d="100"/>
        </p:scale>
        <p:origin x="-2430" y="-10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Sheet1!$B$1</c:f>
              <c:strCache>
                <c:ptCount val="1"/>
                <c:pt idx="0">
                  <c:v>NHOPI New HIV</c:v>
                </c:pt>
              </c:strCache>
            </c:strRef>
          </c:tx>
          <c:marker>
            <c:symbol val="none"/>
          </c:marker>
          <c:cat>
            <c:numRef>
              <c:f>Sheet1!$A$2:$A$4</c:f>
              <c:numCache>
                <c:formatCode>General</c:formatCode>
                <c:ptCount val="3"/>
                <c:pt idx="0">
                  <c:v>2008</c:v>
                </c:pt>
                <c:pt idx="1">
                  <c:v>2009</c:v>
                </c:pt>
                <c:pt idx="2">
                  <c:v>2010</c:v>
                </c:pt>
              </c:numCache>
            </c:numRef>
          </c:cat>
          <c:val>
            <c:numRef>
              <c:f>Sheet1!$B$2:$B$4</c:f>
              <c:numCache>
                <c:formatCode>General</c:formatCode>
                <c:ptCount val="3"/>
                <c:pt idx="0">
                  <c:v>79</c:v>
                </c:pt>
                <c:pt idx="1">
                  <c:v>80</c:v>
                </c:pt>
                <c:pt idx="2">
                  <c:v>62</c:v>
                </c:pt>
              </c:numCache>
            </c:numRef>
          </c:val>
        </c:ser>
        <c:ser>
          <c:idx val="1"/>
          <c:order val="1"/>
          <c:tx>
            <c:strRef>
              <c:f>Sheet1!$C$1</c:f>
              <c:strCache>
                <c:ptCount val="1"/>
                <c:pt idx="0">
                  <c:v>AI/AN New HIV</c:v>
                </c:pt>
              </c:strCache>
            </c:strRef>
          </c:tx>
          <c:marker>
            <c:symbol val="none"/>
          </c:marker>
          <c:cat>
            <c:numRef>
              <c:f>Sheet1!$A$2:$A$4</c:f>
              <c:numCache>
                <c:formatCode>General</c:formatCode>
                <c:ptCount val="3"/>
                <c:pt idx="0">
                  <c:v>2008</c:v>
                </c:pt>
                <c:pt idx="1">
                  <c:v>2009</c:v>
                </c:pt>
                <c:pt idx="2">
                  <c:v>2010</c:v>
                </c:pt>
              </c:numCache>
            </c:numRef>
          </c:cat>
          <c:val>
            <c:numRef>
              <c:f>Sheet1!$C$2:$C$4</c:f>
              <c:numCache>
                <c:formatCode>General</c:formatCode>
                <c:ptCount val="3"/>
                <c:pt idx="0">
                  <c:v>225</c:v>
                </c:pt>
                <c:pt idx="1">
                  <c:v>205</c:v>
                </c:pt>
                <c:pt idx="2">
                  <c:v>222</c:v>
                </c:pt>
              </c:numCache>
            </c:numRef>
          </c:val>
        </c:ser>
        <c:ser>
          <c:idx val="2"/>
          <c:order val="2"/>
          <c:tx>
            <c:strRef>
              <c:f>Sheet1!$D$1</c:f>
              <c:strCache>
                <c:ptCount val="1"/>
                <c:pt idx="0">
                  <c:v>NHOPI living with HIV</c:v>
                </c:pt>
              </c:strCache>
            </c:strRef>
          </c:tx>
          <c:marker>
            <c:symbol val="none"/>
          </c:marker>
          <c:cat>
            <c:numRef>
              <c:f>Sheet1!$A$2:$A$4</c:f>
              <c:numCache>
                <c:formatCode>General</c:formatCode>
                <c:ptCount val="3"/>
                <c:pt idx="0">
                  <c:v>2008</c:v>
                </c:pt>
                <c:pt idx="1">
                  <c:v>2009</c:v>
                </c:pt>
                <c:pt idx="2">
                  <c:v>2010</c:v>
                </c:pt>
              </c:numCache>
            </c:numRef>
          </c:cat>
          <c:val>
            <c:numRef>
              <c:f>Sheet1!$D$2:$D$4</c:f>
              <c:numCache>
                <c:formatCode>General</c:formatCode>
                <c:ptCount val="3"/>
                <c:pt idx="0">
                  <c:v>768</c:v>
                </c:pt>
                <c:pt idx="1">
                  <c:v>842</c:v>
                </c:pt>
                <c:pt idx="2">
                  <c:v>890</c:v>
                </c:pt>
              </c:numCache>
            </c:numRef>
          </c:val>
        </c:ser>
        <c:ser>
          <c:idx val="3"/>
          <c:order val="3"/>
          <c:tx>
            <c:strRef>
              <c:f>Sheet1!$E$1</c:f>
              <c:strCache>
                <c:ptCount val="1"/>
                <c:pt idx="0">
                  <c:v>AINA Living with HIV</c:v>
                </c:pt>
              </c:strCache>
            </c:strRef>
          </c:tx>
          <c:marker>
            <c:symbol val="none"/>
          </c:marker>
          <c:cat>
            <c:numRef>
              <c:f>Sheet1!$A$2:$A$4</c:f>
              <c:numCache>
                <c:formatCode>General</c:formatCode>
                <c:ptCount val="3"/>
                <c:pt idx="0">
                  <c:v>2008</c:v>
                </c:pt>
                <c:pt idx="1">
                  <c:v>2009</c:v>
                </c:pt>
                <c:pt idx="2">
                  <c:v>2010</c:v>
                </c:pt>
              </c:numCache>
            </c:numRef>
          </c:cat>
          <c:val>
            <c:numRef>
              <c:f>Sheet1!$E$2:$E$4</c:f>
              <c:numCache>
                <c:formatCode>General</c:formatCode>
                <c:ptCount val="3"/>
                <c:pt idx="0">
                  <c:v>2945</c:v>
                </c:pt>
                <c:pt idx="1">
                  <c:v>3062</c:v>
                </c:pt>
                <c:pt idx="2">
                  <c:v>3194</c:v>
                </c:pt>
              </c:numCache>
            </c:numRef>
          </c:val>
        </c:ser>
        <c:marker val="1"/>
        <c:axId val="53760384"/>
        <c:axId val="53761920"/>
      </c:lineChart>
      <c:catAx>
        <c:axId val="53760384"/>
        <c:scaling>
          <c:orientation val="minMax"/>
        </c:scaling>
        <c:axPos val="b"/>
        <c:numFmt formatCode="General" sourceLinked="1"/>
        <c:majorTickMark val="none"/>
        <c:tickLblPos val="nextTo"/>
        <c:crossAx val="53761920"/>
        <c:crosses val="autoZero"/>
        <c:auto val="1"/>
        <c:lblAlgn val="ctr"/>
        <c:lblOffset val="100"/>
      </c:catAx>
      <c:valAx>
        <c:axId val="53761920"/>
        <c:scaling>
          <c:orientation val="minMax"/>
        </c:scaling>
        <c:axPos val="l"/>
        <c:numFmt formatCode="General" sourceLinked="1"/>
        <c:majorTickMark val="none"/>
        <c:tickLblPos val="nextTo"/>
        <c:crossAx val="53760384"/>
        <c:crosses val="autoZero"/>
        <c:crossBetween val="between"/>
      </c:valAx>
    </c:plotArea>
    <c:legend>
      <c:legendPos val="b"/>
      <c:layout/>
    </c:legend>
    <c:plotVisOnly val="1"/>
    <c:dispBlanksAs val="gap"/>
  </c:chart>
  <c:txPr>
    <a:bodyPr/>
    <a:lstStyle/>
    <a:p>
      <a:pPr>
        <a:defRPr sz="1400" baseline="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Sheet1!$B$1</c:f>
              <c:strCache>
                <c:ptCount val="1"/>
                <c:pt idx="0">
                  <c:v>NHOPI New AIDS</c:v>
                </c:pt>
              </c:strCache>
            </c:strRef>
          </c:tx>
          <c:marker>
            <c:symbol val="none"/>
          </c:marker>
          <c:cat>
            <c:numRef>
              <c:f>Sheet1!$A$2:$A$4</c:f>
              <c:numCache>
                <c:formatCode>General</c:formatCode>
                <c:ptCount val="3"/>
                <c:pt idx="0">
                  <c:v>2008</c:v>
                </c:pt>
                <c:pt idx="1">
                  <c:v>2009</c:v>
                </c:pt>
                <c:pt idx="2">
                  <c:v>2010</c:v>
                </c:pt>
              </c:numCache>
            </c:numRef>
          </c:cat>
          <c:val>
            <c:numRef>
              <c:f>Sheet1!$B$2:$B$4</c:f>
              <c:numCache>
                <c:formatCode>General</c:formatCode>
                <c:ptCount val="3"/>
                <c:pt idx="0">
                  <c:v>39</c:v>
                </c:pt>
                <c:pt idx="1">
                  <c:v>48</c:v>
                </c:pt>
                <c:pt idx="2">
                  <c:v>36</c:v>
                </c:pt>
              </c:numCache>
            </c:numRef>
          </c:val>
        </c:ser>
        <c:ser>
          <c:idx val="1"/>
          <c:order val="1"/>
          <c:tx>
            <c:strRef>
              <c:f>Sheet1!$C$1</c:f>
              <c:strCache>
                <c:ptCount val="1"/>
                <c:pt idx="0">
                  <c:v>AI/AN New AIDS</c:v>
                </c:pt>
              </c:strCache>
            </c:strRef>
          </c:tx>
          <c:marker>
            <c:symbol val="none"/>
          </c:marker>
          <c:cat>
            <c:numRef>
              <c:f>Sheet1!$A$2:$A$4</c:f>
              <c:numCache>
                <c:formatCode>General</c:formatCode>
                <c:ptCount val="3"/>
                <c:pt idx="0">
                  <c:v>2008</c:v>
                </c:pt>
                <c:pt idx="1">
                  <c:v>2009</c:v>
                </c:pt>
                <c:pt idx="2">
                  <c:v>2010</c:v>
                </c:pt>
              </c:numCache>
            </c:numRef>
          </c:cat>
          <c:val>
            <c:numRef>
              <c:f>Sheet1!$C$2:$C$4</c:f>
              <c:numCache>
                <c:formatCode>General</c:formatCode>
                <c:ptCount val="3"/>
                <c:pt idx="0">
                  <c:v>156</c:v>
                </c:pt>
                <c:pt idx="1">
                  <c:v>126</c:v>
                </c:pt>
                <c:pt idx="2">
                  <c:v>142</c:v>
                </c:pt>
              </c:numCache>
            </c:numRef>
          </c:val>
        </c:ser>
        <c:ser>
          <c:idx val="2"/>
          <c:order val="2"/>
          <c:tx>
            <c:strRef>
              <c:f>Sheet1!$D$1</c:f>
              <c:strCache>
                <c:ptCount val="1"/>
                <c:pt idx="0">
                  <c:v>NHOPI living with AIDS</c:v>
                </c:pt>
              </c:strCache>
            </c:strRef>
          </c:tx>
          <c:marker>
            <c:symbol val="none"/>
          </c:marker>
          <c:cat>
            <c:numRef>
              <c:f>Sheet1!$A$2:$A$4</c:f>
              <c:numCache>
                <c:formatCode>General</c:formatCode>
                <c:ptCount val="3"/>
                <c:pt idx="0">
                  <c:v>2008</c:v>
                </c:pt>
                <c:pt idx="1">
                  <c:v>2009</c:v>
                </c:pt>
                <c:pt idx="2">
                  <c:v>2010</c:v>
                </c:pt>
              </c:numCache>
            </c:numRef>
          </c:cat>
          <c:val>
            <c:numRef>
              <c:f>Sheet1!$D$2:$D$4</c:f>
              <c:numCache>
                <c:formatCode>General</c:formatCode>
                <c:ptCount val="3"/>
                <c:pt idx="0">
                  <c:v>421</c:v>
                </c:pt>
                <c:pt idx="1">
                  <c:v>464</c:v>
                </c:pt>
                <c:pt idx="2">
                  <c:v>486</c:v>
                </c:pt>
              </c:numCache>
            </c:numRef>
          </c:val>
        </c:ser>
        <c:ser>
          <c:idx val="3"/>
          <c:order val="3"/>
          <c:tx>
            <c:strRef>
              <c:f>Sheet1!$E$1</c:f>
              <c:strCache>
                <c:ptCount val="1"/>
                <c:pt idx="0">
                  <c:v>AI/AN living with AIDS</c:v>
                </c:pt>
              </c:strCache>
            </c:strRef>
          </c:tx>
          <c:marker>
            <c:symbol val="none"/>
          </c:marker>
          <c:cat>
            <c:numRef>
              <c:f>Sheet1!$A$2:$A$4</c:f>
              <c:numCache>
                <c:formatCode>General</c:formatCode>
                <c:ptCount val="3"/>
                <c:pt idx="0">
                  <c:v>2008</c:v>
                </c:pt>
                <c:pt idx="1">
                  <c:v>2009</c:v>
                </c:pt>
                <c:pt idx="2">
                  <c:v>2010</c:v>
                </c:pt>
              </c:numCache>
            </c:numRef>
          </c:cat>
          <c:val>
            <c:numRef>
              <c:f>Sheet1!$E$2:$E$4</c:f>
              <c:numCache>
                <c:formatCode>General</c:formatCode>
                <c:ptCount val="3"/>
                <c:pt idx="0">
                  <c:v>1565</c:v>
                </c:pt>
                <c:pt idx="1">
                  <c:v>1623</c:v>
                </c:pt>
                <c:pt idx="2">
                  <c:v>1696</c:v>
                </c:pt>
              </c:numCache>
            </c:numRef>
          </c:val>
        </c:ser>
        <c:marker val="1"/>
        <c:axId val="89268224"/>
        <c:axId val="89269760"/>
      </c:lineChart>
      <c:catAx>
        <c:axId val="89268224"/>
        <c:scaling>
          <c:orientation val="minMax"/>
        </c:scaling>
        <c:axPos val="b"/>
        <c:numFmt formatCode="General" sourceLinked="1"/>
        <c:majorTickMark val="none"/>
        <c:tickLblPos val="nextTo"/>
        <c:crossAx val="89269760"/>
        <c:crosses val="autoZero"/>
        <c:auto val="1"/>
        <c:lblAlgn val="ctr"/>
        <c:lblOffset val="100"/>
      </c:catAx>
      <c:valAx>
        <c:axId val="89269760"/>
        <c:scaling>
          <c:orientation val="minMax"/>
        </c:scaling>
        <c:axPos val="l"/>
        <c:numFmt formatCode="General" sourceLinked="1"/>
        <c:majorTickMark val="none"/>
        <c:tickLblPos val="nextTo"/>
        <c:crossAx val="89268224"/>
        <c:crosses val="autoZero"/>
        <c:crossBetween val="between"/>
      </c:valAx>
    </c:plotArea>
    <c:legend>
      <c:legendPos val="b"/>
      <c:layout/>
    </c:legend>
    <c:plotVisOnly val="1"/>
    <c:dispBlanksAs val="gap"/>
  </c:chart>
  <c:txPr>
    <a:bodyPr/>
    <a:lstStyle/>
    <a:p>
      <a:pPr>
        <a:defRPr sz="1400" baseline="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Males</a:t>
            </a:r>
            <a:endParaRPr lang="en-US" dirty="0"/>
          </a:p>
        </c:rich>
      </c:tx>
      <c:layout/>
    </c:title>
    <c:plotArea>
      <c:layout/>
      <c:pieChart>
        <c:varyColors val="1"/>
        <c:ser>
          <c:idx val="0"/>
          <c:order val="0"/>
          <c:tx>
            <c:strRef>
              <c:f>Sheet1!$B$1</c:f>
              <c:strCache>
                <c:ptCount val="1"/>
                <c:pt idx="0">
                  <c:v>Percent</c:v>
                </c:pt>
              </c:strCache>
            </c:strRef>
          </c:tx>
          <c:dLbls>
            <c:dLbl>
              <c:idx val="0"/>
              <c:layout>
                <c:manualLayout>
                  <c:x val="-2.053297118217276E-2"/>
                  <c:y val="-9.6167443355295104E-3"/>
                </c:manualLayout>
              </c:layout>
              <c:showPercent val="1"/>
            </c:dLbl>
            <c:dLbl>
              <c:idx val="1"/>
              <c:layout>
                <c:manualLayout>
                  <c:x val="-3.1870863610479575E-4"/>
                  <c:y val="3.3839520059992502E-2"/>
                </c:manualLayout>
              </c:layout>
              <c:showPercent val="1"/>
            </c:dLbl>
            <c:dLbl>
              <c:idx val="2"/>
              <c:layout>
                <c:manualLayout>
                  <c:x val="5.7203390273572888E-3"/>
                  <c:y val="1.5093470459049759E-2"/>
                </c:manualLayout>
              </c:layout>
              <c:showPercent val="1"/>
            </c:dLbl>
            <c:dLbl>
              <c:idx val="3"/>
              <c:layout>
                <c:manualLayout>
                  <c:x val="9.6032934898742043E-3"/>
                  <c:y val="5.6925919974288915E-3"/>
                </c:manualLayout>
              </c:layout>
              <c:showPercent val="1"/>
            </c:dLbl>
            <c:txPr>
              <a:bodyPr/>
              <a:lstStyle/>
              <a:p>
                <a:pPr>
                  <a:defRPr sz="1400" baseline="0"/>
                </a:pPr>
                <a:endParaRPr lang="en-US"/>
              </a:p>
            </c:txPr>
            <c:showPercent val="1"/>
            <c:showLeaderLines val="1"/>
          </c:dLbls>
          <c:cat>
            <c:strRef>
              <c:f>Sheet1!$A$2:$A$5</c:f>
              <c:strCache>
                <c:ptCount val="4"/>
                <c:pt idx="0">
                  <c:v>MSM</c:v>
                </c:pt>
                <c:pt idx="1">
                  <c:v>MSM/IDU</c:v>
                </c:pt>
                <c:pt idx="2">
                  <c:v>IDU</c:v>
                </c:pt>
                <c:pt idx="3">
                  <c:v>Heterosexual</c:v>
                </c:pt>
              </c:strCache>
            </c:strRef>
          </c:cat>
          <c:val>
            <c:numRef>
              <c:f>Sheet1!$B$2:$B$5</c:f>
              <c:numCache>
                <c:formatCode>0%</c:formatCode>
                <c:ptCount val="4"/>
                <c:pt idx="0">
                  <c:v>0.75000000000000056</c:v>
                </c:pt>
                <c:pt idx="1">
                  <c:v>7.0000000000000021E-2</c:v>
                </c:pt>
                <c:pt idx="2">
                  <c:v>0.11</c:v>
                </c:pt>
                <c:pt idx="3">
                  <c:v>7.0000000000000021E-2</c:v>
                </c:pt>
              </c:numCache>
            </c:numRef>
          </c:val>
        </c:ser>
        <c:dLbls>
          <c:showPercent val="1"/>
        </c:dLbls>
        <c:firstSliceAng val="0"/>
      </c:pieChart>
    </c:plotArea>
    <c:legend>
      <c:legendPos val="r"/>
      <c:layout/>
      <c:txPr>
        <a:bodyPr/>
        <a:lstStyle/>
        <a:p>
          <a:pPr>
            <a:defRPr sz="1400" baseline="0"/>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Females</a:t>
            </a:r>
            <a:endParaRPr lang="en-US" dirty="0"/>
          </a:p>
        </c:rich>
      </c:tx>
      <c:layout/>
    </c:title>
    <c:plotArea>
      <c:layout/>
      <c:pieChart>
        <c:varyColors val="1"/>
        <c:ser>
          <c:idx val="0"/>
          <c:order val="0"/>
          <c:tx>
            <c:strRef>
              <c:f>Sheet1!$B$1</c:f>
              <c:strCache>
                <c:ptCount val="1"/>
                <c:pt idx="0">
                  <c:v>Percent</c:v>
                </c:pt>
              </c:strCache>
            </c:strRef>
          </c:tx>
          <c:dPt>
            <c:idx val="0"/>
            <c:spPr>
              <a:solidFill>
                <a:schemeClr val="accent3"/>
              </a:solidFill>
            </c:spPr>
          </c:dPt>
          <c:dPt>
            <c:idx val="1"/>
            <c:spPr>
              <a:solidFill>
                <a:schemeClr val="accent4">
                  <a:lumMod val="75000"/>
                </a:schemeClr>
              </a:solidFill>
            </c:spPr>
          </c:dPt>
          <c:dLbls>
            <c:dLbl>
              <c:idx val="0"/>
              <c:layout>
                <c:manualLayout>
                  <c:x val="-1.2337051618547694E-2"/>
                  <c:y val="-3.7622572178477726E-2"/>
                </c:manualLayout>
              </c:layout>
              <c:showPercent val="1"/>
            </c:dLbl>
            <c:dLbl>
              <c:idx val="1"/>
              <c:layout>
                <c:manualLayout>
                  <c:x val="0.26650688976377984"/>
                  <c:y val="0.24048950131233612"/>
                </c:manualLayout>
              </c:layout>
              <c:showPercent val="1"/>
            </c:dLbl>
            <c:txPr>
              <a:bodyPr/>
              <a:lstStyle/>
              <a:p>
                <a:pPr>
                  <a:defRPr sz="1400" baseline="0"/>
                </a:pPr>
                <a:endParaRPr lang="en-US"/>
              </a:p>
            </c:txPr>
            <c:showPercent val="1"/>
          </c:dLbls>
          <c:cat>
            <c:strRef>
              <c:f>Sheet1!$A$2:$A$3</c:f>
              <c:strCache>
                <c:ptCount val="2"/>
                <c:pt idx="0">
                  <c:v>IDU</c:v>
                </c:pt>
                <c:pt idx="1">
                  <c:v>Heterosexual</c:v>
                </c:pt>
              </c:strCache>
            </c:strRef>
          </c:cat>
          <c:val>
            <c:numRef>
              <c:f>Sheet1!$B$2:$B$3</c:f>
              <c:numCache>
                <c:formatCode>0%</c:formatCode>
                <c:ptCount val="2"/>
                <c:pt idx="0">
                  <c:v>0.37000000000000027</c:v>
                </c:pt>
                <c:pt idx="1">
                  <c:v>0.63000000000000056</c:v>
                </c:pt>
              </c:numCache>
            </c:numRef>
          </c:val>
        </c:ser>
        <c:dLbls>
          <c:showPercent val="1"/>
        </c:dLbls>
        <c:firstSliceAng val="0"/>
      </c:pieChart>
    </c:plotArea>
    <c:legend>
      <c:legendPos val="r"/>
      <c:layout/>
      <c:txPr>
        <a:bodyPr/>
        <a:lstStyle/>
        <a:p>
          <a:pPr>
            <a:defRPr sz="1400" baseline="0"/>
          </a:pPr>
          <a:endParaRPr lang="en-US"/>
        </a:p>
      </c:txPr>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Males</a:t>
            </a:r>
            <a:endParaRPr lang="en-US" dirty="0"/>
          </a:p>
        </c:rich>
      </c:tx>
      <c:layout/>
    </c:title>
    <c:plotArea>
      <c:layout/>
      <c:pieChart>
        <c:varyColors val="1"/>
        <c:ser>
          <c:idx val="0"/>
          <c:order val="0"/>
          <c:tx>
            <c:strRef>
              <c:f>Sheet1!$B$1</c:f>
              <c:strCache>
                <c:ptCount val="1"/>
                <c:pt idx="0">
                  <c:v>Percent</c:v>
                </c:pt>
              </c:strCache>
            </c:strRef>
          </c:tx>
          <c:dLbls>
            <c:dLbl>
              <c:idx val="0"/>
              <c:layout>
                <c:manualLayout>
                  <c:x val="-2.053297118217276E-2"/>
                  <c:y val="-9.6167443355295104E-3"/>
                </c:manualLayout>
              </c:layout>
              <c:showPercent val="1"/>
            </c:dLbl>
            <c:dLbl>
              <c:idx val="1"/>
              <c:layout>
                <c:manualLayout>
                  <c:x val="-3.1870863610479575E-4"/>
                  <c:y val="3.3839520059992502E-2"/>
                </c:manualLayout>
              </c:layout>
              <c:showPercent val="1"/>
            </c:dLbl>
            <c:dLbl>
              <c:idx val="2"/>
              <c:layout>
                <c:manualLayout>
                  <c:x val="5.7203390273572888E-3"/>
                  <c:y val="1.5093470459049759E-2"/>
                </c:manualLayout>
              </c:layout>
              <c:showPercent val="1"/>
            </c:dLbl>
            <c:dLbl>
              <c:idx val="3"/>
              <c:layout>
                <c:manualLayout>
                  <c:x val="9.6032934898742043E-3"/>
                  <c:y val="5.6925919974288915E-3"/>
                </c:manualLayout>
              </c:layout>
              <c:showPercent val="1"/>
            </c:dLbl>
            <c:txPr>
              <a:bodyPr/>
              <a:lstStyle/>
              <a:p>
                <a:pPr>
                  <a:defRPr sz="1400" baseline="0"/>
                </a:pPr>
                <a:endParaRPr lang="en-US"/>
              </a:p>
            </c:txPr>
            <c:showPercent val="1"/>
            <c:showLeaderLines val="1"/>
          </c:dLbls>
          <c:cat>
            <c:strRef>
              <c:f>Sheet1!$A$2:$A$5</c:f>
              <c:strCache>
                <c:ptCount val="4"/>
                <c:pt idx="0">
                  <c:v>Heterosexual</c:v>
                </c:pt>
                <c:pt idx="1">
                  <c:v>IDU</c:v>
                </c:pt>
                <c:pt idx="2">
                  <c:v>MSM</c:v>
                </c:pt>
                <c:pt idx="3">
                  <c:v>Other</c:v>
                </c:pt>
              </c:strCache>
            </c:strRef>
          </c:cat>
          <c:val>
            <c:numRef>
              <c:f>Sheet1!$B$2:$B$5</c:f>
              <c:numCache>
                <c:formatCode>0%</c:formatCode>
                <c:ptCount val="4"/>
                <c:pt idx="0">
                  <c:v>4.0000000000000022E-2</c:v>
                </c:pt>
                <c:pt idx="1">
                  <c:v>0.11</c:v>
                </c:pt>
                <c:pt idx="2">
                  <c:v>0.87000000000000055</c:v>
                </c:pt>
                <c:pt idx="3">
                  <c:v>3.0000000000000002E-2</c:v>
                </c:pt>
              </c:numCache>
            </c:numRef>
          </c:val>
        </c:ser>
        <c:dLbls>
          <c:showPercent val="1"/>
        </c:dLbls>
        <c:firstSliceAng val="0"/>
      </c:pieChart>
    </c:plotArea>
    <c:legend>
      <c:legendPos val="r"/>
      <c:layout>
        <c:manualLayout>
          <c:xMode val="edge"/>
          <c:yMode val="edge"/>
          <c:x val="0.62102155319433316"/>
          <c:y val="0.36793240130697985"/>
          <c:w val="0.32586034078820197"/>
          <c:h val="0.37762172585569698"/>
        </c:manualLayout>
      </c:layout>
      <c:txPr>
        <a:bodyPr/>
        <a:lstStyle/>
        <a:p>
          <a:pPr>
            <a:defRPr sz="1400" baseline="0"/>
          </a:pPr>
          <a:endParaRPr lang="en-US"/>
        </a:p>
      </c:txP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layout/>
    </c:title>
    <c:plotArea>
      <c:layout/>
      <c:pieChart>
        <c:varyColors val="1"/>
        <c:ser>
          <c:idx val="0"/>
          <c:order val="0"/>
          <c:tx>
            <c:strRef>
              <c:f>Sheet1!$B$1</c:f>
              <c:strCache>
                <c:ptCount val="1"/>
                <c:pt idx="0">
                  <c:v>Percent</c:v>
                </c:pt>
              </c:strCache>
            </c:strRef>
          </c:tx>
          <c:dLbls>
            <c:dLbl>
              <c:idx val="0"/>
              <c:layout>
                <c:manualLayout>
                  <c:x val="-1.2337051618547694E-2"/>
                  <c:y val="-3.7622572178477726E-2"/>
                </c:manualLayout>
              </c:layout>
              <c:showPercent val="1"/>
            </c:dLbl>
            <c:dLbl>
              <c:idx val="1"/>
              <c:layout>
                <c:manualLayout>
                  <c:x val="3.0395888013998243E-2"/>
                  <c:y val="8.4593175853019762E-3"/>
                </c:manualLayout>
              </c:layout>
              <c:showPercent val="1"/>
            </c:dLbl>
            <c:dLbl>
              <c:idx val="2"/>
              <c:layout>
                <c:manualLayout>
                  <c:x val="-3.5179899387576589E-2"/>
                  <c:y val="-1.5812335958005248E-2"/>
                </c:manualLayout>
              </c:layout>
              <c:showPercent val="1"/>
            </c:dLbl>
            <c:txPr>
              <a:bodyPr/>
              <a:lstStyle/>
              <a:p>
                <a:pPr>
                  <a:defRPr sz="1400" baseline="0"/>
                </a:pPr>
                <a:endParaRPr lang="en-US"/>
              </a:p>
            </c:txPr>
            <c:showPercent val="1"/>
          </c:dLbls>
          <c:cat>
            <c:strRef>
              <c:f>Sheet1!$A$2:$A$4</c:f>
              <c:strCache>
                <c:ptCount val="3"/>
                <c:pt idx="0">
                  <c:v>IDU</c:v>
                </c:pt>
                <c:pt idx="1">
                  <c:v>Heterosexual</c:v>
                </c:pt>
                <c:pt idx="2">
                  <c:v>Unknown/missing</c:v>
                </c:pt>
              </c:strCache>
            </c:strRef>
          </c:cat>
          <c:val>
            <c:numRef>
              <c:f>Sheet1!$B$2:$B$4</c:f>
              <c:numCache>
                <c:formatCode>0%</c:formatCode>
                <c:ptCount val="3"/>
                <c:pt idx="0">
                  <c:v>0.1</c:v>
                </c:pt>
                <c:pt idx="1">
                  <c:v>0.8</c:v>
                </c:pt>
                <c:pt idx="2">
                  <c:v>0.1</c:v>
                </c:pt>
              </c:numCache>
            </c:numRef>
          </c:val>
        </c:ser>
        <c:dLbls>
          <c:showPercent val="1"/>
        </c:dLbls>
        <c:firstSliceAng val="0"/>
      </c:pieChart>
    </c:plotArea>
    <c:legend>
      <c:legendPos val="r"/>
      <c:layout>
        <c:manualLayout>
          <c:xMode val="edge"/>
          <c:yMode val="edge"/>
          <c:x val="0.60085345581802274"/>
          <c:y val="0.31138976377952826"/>
          <c:w val="0.38247987751531115"/>
          <c:h val="0.49510393700787447"/>
        </c:manualLayout>
      </c:layout>
      <c:txPr>
        <a:bodyPr/>
        <a:lstStyle/>
        <a:p>
          <a:pPr>
            <a:defRPr sz="1400" baseline="0"/>
          </a:pPr>
          <a:endParaRPr lang="en-US"/>
        </a:p>
      </c:txPr>
    </c:legend>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185054454400097"/>
          <c:y val="5.0854801790228492E-2"/>
          <c:w val="0.73646053087703656"/>
          <c:h val="0.82222146525928363"/>
        </c:manualLayout>
      </c:layout>
      <c:lineChart>
        <c:grouping val="standard"/>
        <c:ser>
          <c:idx val="0"/>
          <c:order val="0"/>
          <c:tx>
            <c:strRef>
              <c:f>Sheet1!$B$1</c:f>
              <c:strCache>
                <c:ptCount val="1"/>
                <c:pt idx="0">
                  <c:v>No. of tests conducted</c:v>
                </c:pt>
              </c:strCache>
            </c:strRef>
          </c:tx>
          <c:dLbls>
            <c:txPr>
              <a:bodyPr/>
              <a:lstStyle/>
              <a:p>
                <a:pPr>
                  <a:defRPr sz="1400"/>
                </a:pPr>
                <a:endParaRPr lang="en-US"/>
              </a:p>
            </c:txPr>
            <c:showVal val="1"/>
          </c:dLbls>
          <c:cat>
            <c:numRef>
              <c:f>Sheet1!$A$2:$A$8</c:f>
              <c:numCache>
                <c:formatCode>General</c:formatCode>
                <c:ptCount val="7"/>
                <c:pt idx="0">
                  <c:v>2000</c:v>
                </c:pt>
                <c:pt idx="1">
                  <c:v>2007</c:v>
                </c:pt>
                <c:pt idx="2">
                  <c:v>2008</c:v>
                </c:pt>
                <c:pt idx="3">
                  <c:v>2009</c:v>
                </c:pt>
                <c:pt idx="4">
                  <c:v>2010</c:v>
                </c:pt>
                <c:pt idx="5">
                  <c:v>2011</c:v>
                </c:pt>
                <c:pt idx="6">
                  <c:v>2012</c:v>
                </c:pt>
              </c:numCache>
            </c:numRef>
          </c:cat>
          <c:val>
            <c:numRef>
              <c:f>Sheet1!$B$2:$B$8</c:f>
              <c:numCache>
                <c:formatCode>General</c:formatCode>
                <c:ptCount val="7"/>
                <c:pt idx="0">
                  <c:v>12042</c:v>
                </c:pt>
                <c:pt idx="1">
                  <c:v>46679</c:v>
                </c:pt>
                <c:pt idx="2">
                  <c:v>51052</c:v>
                </c:pt>
                <c:pt idx="3">
                  <c:v>57630</c:v>
                </c:pt>
                <c:pt idx="4">
                  <c:v>67749</c:v>
                </c:pt>
                <c:pt idx="5">
                  <c:v>57634</c:v>
                </c:pt>
                <c:pt idx="6">
                  <c:v>47636</c:v>
                </c:pt>
              </c:numCache>
            </c:numRef>
          </c:val>
        </c:ser>
        <c:dLbls>
          <c:showVal val="1"/>
        </c:dLbls>
        <c:marker val="1"/>
        <c:axId val="91168128"/>
        <c:axId val="91169920"/>
      </c:lineChart>
      <c:catAx>
        <c:axId val="91168128"/>
        <c:scaling>
          <c:orientation val="minMax"/>
        </c:scaling>
        <c:axPos val="b"/>
        <c:numFmt formatCode="General" sourceLinked="1"/>
        <c:majorTickMark val="none"/>
        <c:tickLblPos val="nextTo"/>
        <c:crossAx val="91169920"/>
        <c:crosses val="autoZero"/>
        <c:auto val="1"/>
        <c:lblAlgn val="ctr"/>
        <c:lblOffset val="100"/>
      </c:catAx>
      <c:valAx>
        <c:axId val="91169920"/>
        <c:scaling>
          <c:orientation val="minMax"/>
        </c:scaling>
        <c:axPos val="l"/>
        <c:majorGridlines/>
        <c:numFmt formatCode="General" sourceLinked="1"/>
        <c:majorTickMark val="none"/>
        <c:tickLblPos val="nextTo"/>
        <c:crossAx val="91168128"/>
        <c:crosses val="autoZero"/>
        <c:crossBetween val="between"/>
      </c:valAx>
    </c:plotArea>
    <c:legend>
      <c:legendPos val="r"/>
      <c:layout>
        <c:manualLayout>
          <c:xMode val="edge"/>
          <c:yMode val="edge"/>
          <c:x val="0.83837022730649302"/>
          <c:y val="0.45585655129299191"/>
          <c:w val="0.15162977269350753"/>
          <c:h val="0.17900930565497494"/>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tx>
            <c:strRef>
              <c:f>Sheet1!$B$1</c:f>
              <c:strCache>
                <c:ptCount val="1"/>
                <c:pt idx="0">
                  <c:v>% Received Prenatal Screening</c:v>
                </c:pt>
              </c:strCache>
            </c:strRef>
          </c:tx>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54</c:v>
                </c:pt>
                <c:pt idx="1">
                  <c:v>65</c:v>
                </c:pt>
                <c:pt idx="2">
                  <c:v>74</c:v>
                </c:pt>
                <c:pt idx="3">
                  <c:v>79</c:v>
                </c:pt>
                <c:pt idx="4">
                  <c:v>82</c:v>
                </c:pt>
                <c:pt idx="5">
                  <c:v>78</c:v>
                </c:pt>
                <c:pt idx="6">
                  <c:v>80</c:v>
                </c:pt>
                <c:pt idx="7">
                  <c:v>89</c:v>
                </c:pt>
              </c:numCache>
            </c:numRef>
          </c:val>
        </c:ser>
        <c:dLbls>
          <c:showVal val="1"/>
        </c:dLbls>
        <c:gapWidth val="75"/>
        <c:axId val="91190400"/>
        <c:axId val="91191936"/>
      </c:barChart>
      <c:catAx>
        <c:axId val="91190400"/>
        <c:scaling>
          <c:orientation val="minMax"/>
        </c:scaling>
        <c:axPos val="b"/>
        <c:numFmt formatCode="General" sourceLinked="1"/>
        <c:majorTickMark val="none"/>
        <c:tickLblPos val="nextTo"/>
        <c:crossAx val="91191936"/>
        <c:crosses val="autoZero"/>
        <c:auto val="1"/>
        <c:lblAlgn val="ctr"/>
        <c:lblOffset val="100"/>
      </c:catAx>
      <c:valAx>
        <c:axId val="91191936"/>
        <c:scaling>
          <c:orientation val="minMax"/>
        </c:scaling>
        <c:axPos val="l"/>
        <c:numFmt formatCode="General" sourceLinked="1"/>
        <c:majorTickMark val="none"/>
        <c:tickLblPos val="nextTo"/>
        <c:crossAx val="91190400"/>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08146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87334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74498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42295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77587-E691-40F8-8222-09753745CD24}"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348824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77587-E691-40F8-8222-09753745CD24}"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34633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77587-E691-40F8-8222-09753745CD24}"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2501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77587-E691-40F8-8222-09753745CD24}"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31324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77587-E691-40F8-8222-09753745CD24}"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286647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77587-E691-40F8-8222-09753745CD24}"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243338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77587-E691-40F8-8222-09753745CD24}"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389960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77587-E691-40F8-8222-09753745CD24}"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23426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nhaad.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ptchb.org/" TargetMode="External"/><Relationship Id="rId2" Type="http://schemas.openxmlformats.org/officeDocument/2006/relationships/hyperlink" Target="http://www.happ.colostate.edu/" TargetMode="External"/><Relationship Id="rId1" Type="http://schemas.openxmlformats.org/officeDocument/2006/relationships/slideLayout" Target="../slideLayouts/slideLayout2.xml"/><Relationship Id="rId5" Type="http://schemas.openxmlformats.org/officeDocument/2006/relationships/hyperlink" Target="http://www.nnaapc.org/" TargetMode="External"/><Relationship Id="rId4" Type="http://schemas.openxmlformats.org/officeDocument/2006/relationships/hyperlink" Target="http://www.itcaonlin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4" Type="http://schemas.openxmlformats.org/officeDocument/2006/relationships/hyperlink" Target="http://www.hivtes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cdc.gov/hiv/library/reports/surveillance/2011/surveillance_Report_vol_23.html" TargetMode="Externa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3950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HIV/AIDS Among Native Children </a:t>
            </a:r>
            <a:endParaRPr lang="en-US" dirty="0"/>
          </a:p>
        </p:txBody>
      </p:sp>
      <p:sp>
        <p:nvSpPr>
          <p:cNvPr id="3" name="Content Placeholder 2"/>
          <p:cNvSpPr>
            <a:spLocks noGrp="1"/>
          </p:cNvSpPr>
          <p:nvPr>
            <p:ph idx="1"/>
          </p:nvPr>
        </p:nvSpPr>
        <p:spPr/>
        <p:txBody>
          <a:bodyPr>
            <a:normAutofit fontScale="85000" lnSpcReduction="10000"/>
          </a:bodyPr>
          <a:lstStyle/>
          <a:p>
            <a:pPr>
              <a:defRPr/>
            </a:pPr>
            <a:r>
              <a:rPr lang="en-US" dirty="0">
                <a:latin typeface="Calibri" pitchFamily="34" charset="0"/>
                <a:cs typeface="Calibri" pitchFamily="34" charset="0"/>
              </a:rPr>
              <a:t>Since </a:t>
            </a:r>
            <a:r>
              <a:rPr lang="en-US" dirty="0" smtClean="0">
                <a:latin typeface="Calibri" pitchFamily="34" charset="0"/>
                <a:cs typeface="Calibri" pitchFamily="34" charset="0"/>
              </a:rPr>
              <a:t>2008 there </a:t>
            </a:r>
            <a:r>
              <a:rPr lang="en-US" dirty="0">
                <a:latin typeface="Calibri" pitchFamily="34" charset="0"/>
                <a:cs typeface="Calibri" pitchFamily="34" charset="0"/>
              </a:rPr>
              <a:t>have </a:t>
            </a:r>
            <a:r>
              <a:rPr lang="en-US" dirty="0" smtClean="0">
                <a:latin typeface="Calibri" pitchFamily="34" charset="0"/>
                <a:cs typeface="Calibri" pitchFamily="34" charset="0"/>
              </a:rPr>
              <a:t>been 2 </a:t>
            </a:r>
            <a:r>
              <a:rPr lang="en-US" dirty="0">
                <a:latin typeface="Calibri" pitchFamily="34" charset="0"/>
                <a:cs typeface="Calibri" pitchFamily="34" charset="0"/>
              </a:rPr>
              <a:t>American Indian/Alaska Native  children under the age of 13 diagnosed with HIV – with no diagnoses in </a:t>
            </a:r>
            <a:r>
              <a:rPr lang="en-US" dirty="0" smtClean="0">
                <a:latin typeface="Calibri" pitchFamily="34" charset="0"/>
                <a:cs typeface="Calibri" pitchFamily="34" charset="0"/>
              </a:rPr>
              <a:t>2011.</a:t>
            </a:r>
            <a:r>
              <a:rPr lang="en-US" baseline="30000" dirty="0" smtClean="0">
                <a:latin typeface="Calibri" pitchFamily="34" charset="0"/>
                <a:cs typeface="Calibri" pitchFamily="34" charset="0"/>
              </a:rPr>
              <a:t>1</a:t>
            </a:r>
          </a:p>
          <a:p>
            <a:pPr>
              <a:defRPr/>
            </a:pPr>
            <a:r>
              <a:rPr lang="en-US" dirty="0">
                <a:latin typeface="Calibri" pitchFamily="34" charset="0"/>
                <a:cs typeface="Calibri" pitchFamily="34" charset="0"/>
              </a:rPr>
              <a:t>Between 2008 and 2011, no Native child under the age of 13, has been diagnosed with AIDS.</a:t>
            </a:r>
            <a:r>
              <a:rPr lang="en-US" baseline="30000" dirty="0">
                <a:latin typeface="Calibri" pitchFamily="34" charset="0"/>
                <a:cs typeface="Calibri" pitchFamily="34" charset="0"/>
              </a:rPr>
              <a:t>1</a:t>
            </a:r>
            <a:r>
              <a:rPr lang="en-US" dirty="0">
                <a:latin typeface="Calibri" pitchFamily="34" charset="0"/>
                <a:cs typeface="Calibri" pitchFamily="34" charset="0"/>
              </a:rPr>
              <a:t> </a:t>
            </a:r>
          </a:p>
          <a:p>
            <a:pPr>
              <a:defRPr/>
            </a:pPr>
            <a:r>
              <a:rPr lang="en-US" dirty="0" smtClean="0">
                <a:latin typeface="Calibri" pitchFamily="34" charset="0"/>
                <a:cs typeface="Calibri" pitchFamily="34" charset="0"/>
              </a:rPr>
              <a:t>Since 2008, </a:t>
            </a:r>
            <a:r>
              <a:rPr lang="en-US" dirty="0">
                <a:latin typeface="Calibri" pitchFamily="34" charset="0"/>
                <a:cs typeface="Calibri" pitchFamily="34" charset="0"/>
              </a:rPr>
              <a:t>there has not been any Native Hawaiian or Other Pacific </a:t>
            </a:r>
            <a:r>
              <a:rPr lang="en-US" dirty="0" smtClean="0">
                <a:latin typeface="Calibri" pitchFamily="34" charset="0"/>
                <a:cs typeface="Calibri" pitchFamily="34" charset="0"/>
              </a:rPr>
              <a:t>Islander </a:t>
            </a:r>
            <a:r>
              <a:rPr lang="en-US" dirty="0">
                <a:latin typeface="Calibri" pitchFamily="34" charset="0"/>
                <a:cs typeface="Calibri" pitchFamily="34" charset="0"/>
              </a:rPr>
              <a:t>child diagnosed with </a:t>
            </a:r>
            <a:r>
              <a:rPr lang="en-US" dirty="0" smtClean="0">
                <a:latin typeface="Calibri" pitchFamily="34" charset="0"/>
                <a:cs typeface="Calibri" pitchFamily="34" charset="0"/>
              </a:rPr>
              <a:t>HIV .</a:t>
            </a:r>
            <a:r>
              <a:rPr lang="en-US" baseline="30000" dirty="0">
                <a:latin typeface="Calibri" pitchFamily="34" charset="0"/>
                <a:cs typeface="Calibri" pitchFamily="34" charset="0"/>
              </a:rPr>
              <a:t>1</a:t>
            </a:r>
            <a:r>
              <a:rPr lang="en-US" dirty="0">
                <a:latin typeface="Calibri" pitchFamily="34" charset="0"/>
                <a:cs typeface="Calibri" pitchFamily="34" charset="0"/>
              </a:rPr>
              <a:t>  </a:t>
            </a:r>
          </a:p>
          <a:p>
            <a:pPr>
              <a:defRPr/>
            </a:pPr>
            <a:r>
              <a:rPr lang="en-US" dirty="0">
                <a:latin typeface="Calibri" pitchFamily="34" charset="0"/>
                <a:cs typeface="Calibri" pitchFamily="34" charset="0"/>
              </a:rPr>
              <a:t>Between </a:t>
            </a:r>
            <a:r>
              <a:rPr lang="en-US" dirty="0" smtClean="0">
                <a:latin typeface="Calibri" pitchFamily="34" charset="0"/>
                <a:cs typeface="Calibri" pitchFamily="34" charset="0"/>
              </a:rPr>
              <a:t>2008 </a:t>
            </a:r>
            <a:r>
              <a:rPr lang="en-US" dirty="0">
                <a:latin typeface="Calibri" pitchFamily="34" charset="0"/>
                <a:cs typeface="Calibri" pitchFamily="34" charset="0"/>
              </a:rPr>
              <a:t>and </a:t>
            </a:r>
            <a:r>
              <a:rPr lang="en-US" dirty="0" smtClean="0">
                <a:latin typeface="Calibri" pitchFamily="34" charset="0"/>
                <a:cs typeface="Calibri" pitchFamily="34" charset="0"/>
              </a:rPr>
              <a:t>2011, no </a:t>
            </a:r>
            <a:r>
              <a:rPr lang="en-US" dirty="0">
                <a:latin typeface="Calibri" pitchFamily="34" charset="0"/>
                <a:cs typeface="Calibri" pitchFamily="34" charset="0"/>
              </a:rPr>
              <a:t>Native Hawaiian or Other Pacific Island child under the age of 13, has been diagnosed with AIDS.</a:t>
            </a:r>
            <a:r>
              <a:rPr lang="en-US" baseline="30000" dirty="0">
                <a:latin typeface="Calibri" pitchFamily="34" charset="0"/>
                <a:cs typeface="Calibri" pitchFamily="34" charset="0"/>
              </a:rPr>
              <a:t>1</a:t>
            </a:r>
            <a:r>
              <a:rPr lang="en-US" dirty="0">
                <a:latin typeface="Calibri" pitchFamily="34" charset="0"/>
                <a:cs typeface="Calibri" pitchFamily="34" charset="0"/>
              </a:rPr>
              <a:t> </a:t>
            </a:r>
            <a:endParaRPr lang="en-US" dirty="0"/>
          </a:p>
        </p:txBody>
      </p:sp>
      <p:sp>
        <p:nvSpPr>
          <p:cNvPr id="6" name="TextBox 5"/>
          <p:cNvSpPr txBox="1"/>
          <p:nvPr/>
        </p:nvSpPr>
        <p:spPr>
          <a:xfrm>
            <a:off x="990600" y="6019800"/>
            <a:ext cx="7162800" cy="523220"/>
          </a:xfrm>
          <a:prstGeom prst="rect">
            <a:avLst/>
          </a:prstGeom>
          <a:noFill/>
        </p:spPr>
        <p:txBody>
          <a:bodyPr wrap="square" rtlCol="0">
            <a:spAutoFit/>
          </a:bodyPr>
          <a:lstStyle/>
          <a:p>
            <a:r>
              <a:rPr lang="en-US" sz="1600" baseline="30000" dirty="0" smtClean="0"/>
              <a:t>1</a:t>
            </a:r>
            <a:r>
              <a:rPr lang="en-US" sz="1600" dirty="0"/>
              <a:t> </a:t>
            </a:r>
            <a:r>
              <a:rPr lang="en-US" sz="1100" dirty="0"/>
              <a:t>Diagnoses of HIV Infection in the United States and Dependent Areas, </a:t>
            </a:r>
            <a:r>
              <a:rPr lang="en-US" sz="1100" dirty="0" smtClean="0"/>
              <a:t>2011, HIV </a:t>
            </a:r>
            <a:r>
              <a:rPr lang="en-US" sz="1100" dirty="0"/>
              <a:t>Surveillance Report, Volume </a:t>
            </a:r>
            <a:r>
              <a:rPr lang="en-US" sz="1100" dirty="0" smtClean="0"/>
              <a:t>23, </a:t>
            </a:r>
            <a:r>
              <a:rPr lang="en-US" sz="1100" dirty="0" smtClean="0">
                <a:hlinkClick r:id="rId2"/>
              </a:rPr>
              <a:t>http</a:t>
            </a:r>
            <a:r>
              <a:rPr lang="en-US" sz="1100" dirty="0">
                <a:hlinkClick r:id="rId2"/>
              </a:rPr>
              <a:t>://</a:t>
            </a:r>
            <a:r>
              <a:rPr lang="en-US" sz="1100" dirty="0" smtClean="0">
                <a:hlinkClick r:id="rId2"/>
              </a:rPr>
              <a:t>www.cdc.gov/hiv/library/reports/surveillance/2011/surveillance_Report_vol_23.html</a:t>
            </a:r>
            <a:r>
              <a:rPr lang="en-US" sz="1100" dirty="0" smtClean="0"/>
              <a:t>  Accessed November 2013</a:t>
            </a:r>
            <a:endParaRPr lang="en-US" sz="1100" baseline="30000" dirty="0"/>
          </a:p>
        </p:txBody>
      </p:sp>
    </p:spTree>
    <p:extLst>
      <p:ext uri="{BB962C8B-B14F-4D97-AF65-F5344CB8AC3E}">
        <p14:creationId xmlns:p14="http://schemas.microsoft.com/office/powerpoint/2010/main" xmlns="" val="330624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 Testing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86929609"/>
              </p:ext>
            </p:extLst>
          </p:nvPr>
        </p:nvGraphicFramePr>
        <p:xfrm>
          <a:off x="685800" y="1447800"/>
          <a:ext cx="8229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5715000"/>
            <a:ext cx="6477000" cy="553998"/>
          </a:xfrm>
          <a:prstGeom prst="rect">
            <a:avLst/>
          </a:prstGeom>
          <a:noFill/>
        </p:spPr>
        <p:txBody>
          <a:bodyPr wrap="square" rtlCol="0">
            <a:spAutoFit/>
          </a:bodyPr>
          <a:lstStyle/>
          <a:p>
            <a:r>
              <a:rPr lang="en-US" sz="1000" dirty="0" smtClean="0"/>
              <a:t>Neel, L. (personal communication, December 26, 2012). US Department of Health and Human Services, Indian Health Service, Office of Clinical and Preventative Services, Division of Clinical and Community Services, HIV/AIDS Program. Collated from internal reports.</a:t>
            </a:r>
            <a:endParaRPr lang="en-US" sz="1000" dirty="0"/>
          </a:p>
        </p:txBody>
      </p:sp>
    </p:spTree>
    <p:extLst>
      <p:ext uri="{BB962C8B-B14F-4D97-AF65-F5344CB8AC3E}">
        <p14:creationId xmlns:p14="http://schemas.microsoft.com/office/powerpoint/2010/main" xmlns="" val="3825596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 Testing Efforts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74871489"/>
              </p:ext>
            </p:extLst>
          </p:nvPr>
        </p:nvGraphicFramePr>
        <p:xfrm>
          <a:off x="762000" y="1371600"/>
          <a:ext cx="7696200" cy="4297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5715000"/>
            <a:ext cx="6477000" cy="553998"/>
          </a:xfrm>
          <a:prstGeom prst="rect">
            <a:avLst/>
          </a:prstGeom>
          <a:noFill/>
        </p:spPr>
        <p:txBody>
          <a:bodyPr wrap="square" rtlCol="0">
            <a:spAutoFit/>
          </a:bodyPr>
          <a:lstStyle/>
          <a:p>
            <a:r>
              <a:rPr lang="en-US" sz="1000" dirty="0" smtClean="0"/>
              <a:t>Neel, L. (personal communication, December 26, 2012). US Department of Health and Human Services, Indian Health Service, Office of Clinical and Preventative Services, Division of Clinical and Community Services, HIV/AIDS Program. Collated from internal reports.</a:t>
            </a:r>
            <a:endParaRPr lang="en-US" sz="1000" dirty="0"/>
          </a:p>
        </p:txBody>
      </p:sp>
    </p:spTree>
    <p:extLst>
      <p:ext uri="{BB962C8B-B14F-4D97-AF65-F5344CB8AC3E}">
        <p14:creationId xmlns:p14="http://schemas.microsoft.com/office/powerpoint/2010/main" xmlns="" val="3275489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smtClean="0">
                <a:latin typeface="Calibri" pitchFamily="34" charset="0"/>
                <a:cs typeface="Calibri" pitchFamily="34" charset="0"/>
              </a:rPr>
              <a:t>Get on board…post your event on </a:t>
            </a:r>
            <a:r>
              <a:rPr lang="en-US" dirty="0" smtClean="0">
                <a:latin typeface="Calibri" pitchFamily="34" charset="0"/>
                <a:cs typeface="Calibri" pitchFamily="34" charset="0"/>
                <a:hlinkClick r:id="rId2"/>
              </a:rPr>
              <a:t>www.nnhaad.org/</a:t>
            </a:r>
            <a:r>
              <a:rPr lang="en-US" dirty="0" smtClean="0">
                <a:latin typeface="Calibri" pitchFamily="34" charset="0"/>
                <a:cs typeface="Calibri" pitchFamily="34" charset="0"/>
              </a:rPr>
              <a:t> </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703" y="1613562"/>
            <a:ext cx="6858594" cy="4499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405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dirty="0" smtClean="0"/>
              <a:t>Post your event on our NNHAAD Facebook page</a:t>
            </a:r>
            <a:endParaRPr lang="en-US" sz="3200" dirty="0"/>
          </a:p>
        </p:txBody>
      </p:sp>
      <p:pic>
        <p:nvPicPr>
          <p:cNvPr id="1026" name="Picture 2" descr="C:\Documents and Settings\aisrael\My Documents\My Pictures\nnhaad_fb.JPG"/>
          <p:cNvPicPr>
            <a:picLocks noChangeAspect="1" noChangeArrowheads="1"/>
          </p:cNvPicPr>
          <p:nvPr/>
        </p:nvPicPr>
        <p:blipFill>
          <a:blip r:embed="rId2" cstate="print"/>
          <a:srcRect/>
          <a:stretch>
            <a:fillRect/>
          </a:stretch>
        </p:blipFill>
        <p:spPr bwMode="auto">
          <a:xfrm>
            <a:off x="990600" y="1600200"/>
            <a:ext cx="7124701" cy="4055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918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an </a:t>
            </a:r>
            <a:r>
              <a:rPr lang="en-US" dirty="0" smtClean="0"/>
              <a:t>NNHAAD </a:t>
            </a:r>
            <a:r>
              <a:rPr lang="en-US" dirty="0" smtClean="0"/>
              <a:t>Event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itchFamily="34" charset="0"/>
                <a:ea typeface="Calibri" pitchFamily="34" charset="0"/>
                <a:cs typeface="Calibri" pitchFamily="34" charset="0"/>
              </a:rPr>
              <a:t>Types of Events </a:t>
            </a:r>
            <a:r>
              <a:rPr lang="en-US" dirty="0" smtClean="0">
                <a:latin typeface="Calibri" pitchFamily="34" charset="0"/>
                <a:ea typeface="Calibri" pitchFamily="34" charset="0"/>
                <a:cs typeface="Calibri" pitchFamily="34" charset="0"/>
              </a:rPr>
              <a:t>previously held:</a:t>
            </a:r>
            <a:endParaRPr lang="en-US" dirty="0" smtClean="0">
              <a:latin typeface="Calibri" pitchFamily="34" charset="0"/>
              <a:ea typeface="Calibri" pitchFamily="34" charset="0"/>
              <a:cs typeface="Calibri" pitchFamily="34" charset="0"/>
            </a:endParaRPr>
          </a:p>
          <a:p>
            <a:pPr lvl="1"/>
            <a:r>
              <a:rPr lang="en-US" dirty="0" smtClean="0">
                <a:latin typeface="Calibri" pitchFamily="34" charset="0"/>
                <a:ea typeface="Calibri" pitchFamily="34" charset="0"/>
                <a:cs typeface="Calibri" pitchFamily="34" charset="0"/>
              </a:rPr>
              <a:t>Health Fair</a:t>
            </a:r>
          </a:p>
          <a:p>
            <a:pPr lvl="1"/>
            <a:r>
              <a:rPr lang="en-US" dirty="0" smtClean="0">
                <a:latin typeface="Calibri" pitchFamily="34" charset="0"/>
                <a:ea typeface="Calibri" pitchFamily="34" charset="0"/>
                <a:cs typeface="Calibri" pitchFamily="34" charset="0"/>
              </a:rPr>
              <a:t>Confidential HIV Testing</a:t>
            </a:r>
          </a:p>
          <a:p>
            <a:pPr lvl="1"/>
            <a:r>
              <a:rPr lang="en-US" dirty="0" smtClean="0">
                <a:latin typeface="Calibri" pitchFamily="34" charset="0"/>
                <a:ea typeface="Calibri" pitchFamily="34" charset="0"/>
                <a:cs typeface="Calibri" pitchFamily="34" charset="0"/>
              </a:rPr>
              <a:t>Information Booths</a:t>
            </a:r>
          </a:p>
          <a:p>
            <a:pPr lvl="1"/>
            <a:r>
              <a:rPr lang="en-US" dirty="0" smtClean="0">
                <a:latin typeface="Calibri" pitchFamily="34" charset="0"/>
                <a:ea typeface="Calibri" pitchFamily="34" charset="0"/>
                <a:cs typeface="Calibri" pitchFamily="34" charset="0"/>
              </a:rPr>
              <a:t>Mini workshops</a:t>
            </a:r>
          </a:p>
          <a:p>
            <a:pPr lvl="1"/>
            <a:r>
              <a:rPr lang="en-US" dirty="0" smtClean="0">
                <a:latin typeface="Calibri" pitchFamily="34" charset="0"/>
                <a:ea typeface="Calibri" pitchFamily="34" charset="0"/>
                <a:cs typeface="Calibri" pitchFamily="34" charset="0"/>
              </a:rPr>
              <a:t>Mini Powwow</a:t>
            </a:r>
          </a:p>
          <a:p>
            <a:pPr lvl="1"/>
            <a:r>
              <a:rPr lang="en-US" dirty="0" smtClean="0">
                <a:latin typeface="Calibri" pitchFamily="34" charset="0"/>
                <a:ea typeface="Calibri" pitchFamily="34" charset="0"/>
                <a:cs typeface="Calibri" pitchFamily="34" charset="0"/>
              </a:rPr>
              <a:t>Theatre Performance</a:t>
            </a:r>
          </a:p>
          <a:p>
            <a:pPr lvl="1"/>
            <a:r>
              <a:rPr lang="en-US" dirty="0" smtClean="0">
                <a:latin typeface="Calibri" pitchFamily="34" charset="0"/>
                <a:ea typeface="Calibri" pitchFamily="34" charset="0"/>
                <a:cs typeface="Calibri" pitchFamily="34" charset="0"/>
              </a:rPr>
              <a:t>Candlelight Vigil</a:t>
            </a:r>
          </a:p>
          <a:p>
            <a:pPr lvl="1"/>
            <a:r>
              <a:rPr lang="en-US" dirty="0" smtClean="0">
                <a:latin typeface="Calibri" pitchFamily="34" charset="0"/>
                <a:ea typeface="Calibri" pitchFamily="34" charset="0"/>
                <a:cs typeface="Calibri" pitchFamily="34" charset="0"/>
              </a:rPr>
              <a:t>Sunrise Ceremony</a:t>
            </a:r>
          </a:p>
          <a:p>
            <a:endParaRPr lang="en-US" dirty="0"/>
          </a:p>
        </p:txBody>
      </p:sp>
    </p:spTree>
    <p:extLst>
      <p:ext uri="{BB962C8B-B14F-4D97-AF65-F5344CB8AC3E}">
        <p14:creationId xmlns:p14="http://schemas.microsoft.com/office/powerpoint/2010/main" xmlns="" val="165112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Host an NNHAAD Event</a:t>
            </a:r>
            <a:endParaRPr lang="en-US" dirty="0"/>
          </a:p>
        </p:txBody>
      </p:sp>
      <p:pic>
        <p:nvPicPr>
          <p:cNvPr id="2050" name="Picture 2" descr="C:\Documents and Settings\aisrael\Desktop\NNHAAD 2014\NARD Parade_4.JPG"/>
          <p:cNvPicPr>
            <a:picLocks noChangeAspect="1" noChangeArrowheads="1"/>
          </p:cNvPicPr>
          <p:nvPr/>
        </p:nvPicPr>
        <p:blipFill>
          <a:blip r:embed="rId2" cstate="print"/>
          <a:srcRect/>
          <a:stretch>
            <a:fillRect/>
          </a:stretch>
        </p:blipFill>
        <p:spPr bwMode="auto">
          <a:xfrm>
            <a:off x="457200" y="1524000"/>
            <a:ext cx="3540082" cy="2362200"/>
          </a:xfrm>
          <a:prstGeom prst="rect">
            <a:avLst/>
          </a:prstGeom>
          <a:noFill/>
        </p:spPr>
      </p:pic>
      <p:pic>
        <p:nvPicPr>
          <p:cNvPr id="2051" name="Picture 3" descr="C:\Documents and Settings\aisrael\Desktop\NNHAAD 2014\NNHAAD_2011.JPG"/>
          <p:cNvPicPr>
            <a:picLocks noChangeAspect="1" noChangeArrowheads="1"/>
          </p:cNvPicPr>
          <p:nvPr/>
        </p:nvPicPr>
        <p:blipFill>
          <a:blip r:embed="rId3" cstate="print"/>
          <a:srcRect/>
          <a:stretch>
            <a:fillRect/>
          </a:stretch>
        </p:blipFill>
        <p:spPr bwMode="auto">
          <a:xfrm>
            <a:off x="2590800" y="3657600"/>
            <a:ext cx="4000501" cy="2667000"/>
          </a:xfrm>
          <a:prstGeom prst="rect">
            <a:avLst/>
          </a:prstGeom>
          <a:noFill/>
        </p:spPr>
      </p:pic>
      <p:pic>
        <p:nvPicPr>
          <p:cNvPr id="2052" name="Picture 4" descr="C:\Documents and Settings\aisrael\Desktop\NNHAAD 2014\109_1618.JPG"/>
          <p:cNvPicPr>
            <a:picLocks noChangeAspect="1" noChangeArrowheads="1"/>
          </p:cNvPicPr>
          <p:nvPr/>
        </p:nvPicPr>
        <p:blipFill>
          <a:blip r:embed="rId4" cstate="print"/>
          <a:srcRect/>
          <a:stretch>
            <a:fillRect/>
          </a:stretch>
        </p:blipFill>
        <p:spPr bwMode="auto">
          <a:xfrm>
            <a:off x="4724400" y="1447800"/>
            <a:ext cx="3567113" cy="2378075"/>
          </a:xfrm>
          <a:prstGeom prst="rect">
            <a:avLst/>
          </a:prstGeom>
          <a:noFill/>
        </p:spPr>
      </p:pic>
    </p:spTree>
    <p:extLst>
      <p:ext uri="{BB962C8B-B14F-4D97-AF65-F5344CB8AC3E}">
        <p14:creationId xmlns:p14="http://schemas.microsoft.com/office/powerpoint/2010/main" xmlns="" val="878855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NNHAAD Ideas</a:t>
            </a:r>
            <a:endParaRPr lang="en-US" dirty="0"/>
          </a:p>
        </p:txBody>
      </p:sp>
      <p:sp>
        <p:nvSpPr>
          <p:cNvPr id="3" name="Content Placeholder 2"/>
          <p:cNvSpPr>
            <a:spLocks noGrp="1"/>
          </p:cNvSpPr>
          <p:nvPr>
            <p:ph idx="1"/>
          </p:nvPr>
        </p:nvSpPr>
        <p:spPr/>
        <p:txBody>
          <a:bodyPr>
            <a:normAutofit lnSpcReduction="10000"/>
          </a:bodyPr>
          <a:lstStyle/>
          <a:p>
            <a:r>
              <a:rPr lang="en-US" dirty="0" smtClean="0"/>
              <a:t>Walk for awareness</a:t>
            </a:r>
          </a:p>
          <a:p>
            <a:r>
              <a:rPr lang="en-US" dirty="0" smtClean="0"/>
              <a:t>Tribal/Religious ceremony</a:t>
            </a:r>
          </a:p>
          <a:p>
            <a:r>
              <a:rPr lang="en-US" dirty="0" smtClean="0"/>
              <a:t>Wear Red Ribbons in your organization</a:t>
            </a:r>
          </a:p>
          <a:p>
            <a:r>
              <a:rPr lang="en-US" dirty="0" smtClean="0"/>
              <a:t>Create a youth education/awareness event</a:t>
            </a:r>
          </a:p>
          <a:p>
            <a:r>
              <a:rPr lang="en-US" dirty="0" smtClean="0"/>
              <a:t>Host </a:t>
            </a:r>
            <a:r>
              <a:rPr lang="en-US" smtClean="0"/>
              <a:t>an assembly </a:t>
            </a:r>
            <a:r>
              <a:rPr lang="en-US" dirty="0" smtClean="0"/>
              <a:t>with a guest speaker</a:t>
            </a:r>
          </a:p>
          <a:p>
            <a:r>
              <a:rPr lang="en-US" dirty="0" smtClean="0"/>
              <a:t>Market the NNHAAD materials (poster, save the date card)</a:t>
            </a:r>
          </a:p>
          <a:p>
            <a:r>
              <a:rPr lang="en-US" dirty="0" smtClean="0"/>
              <a:t>Post on social marketing networks</a:t>
            </a:r>
          </a:p>
          <a:p>
            <a:endParaRPr lang="en-US" dirty="0"/>
          </a:p>
        </p:txBody>
      </p:sp>
    </p:spTree>
    <p:extLst>
      <p:ext uri="{BB962C8B-B14F-4D97-AF65-F5344CB8AC3E}">
        <p14:creationId xmlns:p14="http://schemas.microsoft.com/office/powerpoint/2010/main" xmlns="" val="567982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Other Awareness Days</a:t>
            </a:r>
            <a:endParaRPr lang="en-US" dirty="0"/>
          </a:p>
        </p:txBody>
      </p:sp>
      <p:sp>
        <p:nvSpPr>
          <p:cNvPr id="3" name="Content Placeholder 2"/>
          <p:cNvSpPr>
            <a:spLocks noGrp="1"/>
          </p:cNvSpPr>
          <p:nvPr>
            <p:ph idx="1"/>
          </p:nvPr>
        </p:nvSpPr>
        <p:spPr/>
        <p:txBody>
          <a:bodyPr>
            <a:normAutofit fontScale="25000" lnSpcReduction="20000"/>
          </a:bodyPr>
          <a:lstStyle/>
          <a:p>
            <a:pPr>
              <a:lnSpc>
                <a:spcPct val="90000"/>
              </a:lnSpc>
              <a:spcBef>
                <a:spcPct val="75000"/>
              </a:spcBef>
            </a:pPr>
            <a:r>
              <a:rPr lang="en-US" sz="7200" u="sng" dirty="0" smtClean="0">
                <a:latin typeface="Calibri" pitchFamily="34" charset="0"/>
                <a:ea typeface="Calibri" pitchFamily="34" charset="0"/>
                <a:cs typeface="Calibri" pitchFamily="34" charset="0"/>
              </a:rPr>
              <a:t>February 7</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Black HIV/AIDS Awareness Day</a:t>
            </a:r>
          </a:p>
          <a:p>
            <a:pPr>
              <a:lnSpc>
                <a:spcPct val="90000"/>
              </a:lnSpc>
              <a:spcBef>
                <a:spcPct val="75000"/>
              </a:spcBef>
            </a:pPr>
            <a:r>
              <a:rPr lang="en-US" sz="7200" u="sng" dirty="0" smtClean="0">
                <a:latin typeface="Calibri" pitchFamily="34" charset="0"/>
                <a:ea typeface="Calibri" pitchFamily="34" charset="0"/>
                <a:cs typeface="Calibri" pitchFamily="34" charset="0"/>
              </a:rPr>
              <a:t>March 10</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Women &amp; Girls HIV/AIDS Awareness Day</a:t>
            </a:r>
            <a:endParaRPr lang="en-US" sz="7200" u="sng" dirty="0" smtClean="0">
              <a:latin typeface="Calibri" pitchFamily="34" charset="0"/>
              <a:ea typeface="Calibri" pitchFamily="34" charset="0"/>
              <a:cs typeface="Calibri" pitchFamily="34" charset="0"/>
            </a:endParaRPr>
          </a:p>
          <a:p>
            <a:pPr>
              <a:lnSpc>
                <a:spcPct val="90000"/>
              </a:lnSpc>
              <a:spcBef>
                <a:spcPct val="75000"/>
              </a:spcBef>
            </a:pPr>
            <a:r>
              <a:rPr lang="en-US" sz="7200" u="sng" dirty="0" smtClean="0">
                <a:latin typeface="Calibri" pitchFamily="34" charset="0"/>
                <a:ea typeface="Calibri" pitchFamily="34" charset="0"/>
                <a:cs typeface="Calibri" pitchFamily="34" charset="0"/>
              </a:rPr>
              <a:t>May 18</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HIV Vaccine Awareness Day</a:t>
            </a:r>
            <a:endParaRPr lang="en-US" sz="7200" u="sng" dirty="0" smtClean="0">
              <a:latin typeface="Calibri" pitchFamily="34" charset="0"/>
              <a:ea typeface="Calibri" pitchFamily="34" charset="0"/>
              <a:cs typeface="Calibri" pitchFamily="34" charset="0"/>
            </a:endParaRPr>
          </a:p>
          <a:p>
            <a:pPr>
              <a:lnSpc>
                <a:spcPct val="90000"/>
              </a:lnSpc>
              <a:spcBef>
                <a:spcPct val="75000"/>
              </a:spcBef>
            </a:pPr>
            <a:r>
              <a:rPr lang="en-US" sz="7200" u="sng" dirty="0" smtClean="0">
                <a:latin typeface="Calibri" pitchFamily="34" charset="0"/>
                <a:ea typeface="Calibri" pitchFamily="34" charset="0"/>
                <a:cs typeface="Calibri" pitchFamily="34" charset="0"/>
              </a:rPr>
              <a:t>May 19</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Asian &amp; Pacific Islander HIV/AIDS Awareness Day</a:t>
            </a:r>
            <a:endParaRPr lang="en-US" sz="7200" u="sng" dirty="0" smtClean="0">
              <a:latin typeface="Calibri" pitchFamily="34" charset="0"/>
              <a:ea typeface="Calibri" pitchFamily="34" charset="0"/>
              <a:cs typeface="Calibri" pitchFamily="34" charset="0"/>
            </a:endParaRPr>
          </a:p>
          <a:p>
            <a:pPr>
              <a:lnSpc>
                <a:spcPct val="90000"/>
              </a:lnSpc>
              <a:spcBef>
                <a:spcPct val="75000"/>
              </a:spcBef>
            </a:pPr>
            <a:r>
              <a:rPr lang="en-US" sz="7200" u="sng" dirty="0" smtClean="0">
                <a:latin typeface="Calibri" pitchFamily="34" charset="0"/>
                <a:ea typeface="Calibri" pitchFamily="34" charset="0"/>
                <a:cs typeface="Calibri" pitchFamily="34" charset="0"/>
              </a:rPr>
              <a:t>June 8</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Caribbean American HIV/AIDS Awareness Day</a:t>
            </a:r>
            <a:endParaRPr lang="en-US" sz="7200" u="sng" dirty="0" smtClean="0">
              <a:latin typeface="Calibri" pitchFamily="34" charset="0"/>
              <a:ea typeface="Calibri" pitchFamily="34" charset="0"/>
              <a:cs typeface="Calibri" pitchFamily="34" charset="0"/>
            </a:endParaRPr>
          </a:p>
          <a:p>
            <a:pPr>
              <a:lnSpc>
                <a:spcPct val="90000"/>
              </a:lnSpc>
              <a:spcBef>
                <a:spcPct val="75000"/>
              </a:spcBef>
            </a:pPr>
            <a:r>
              <a:rPr lang="en-US" sz="7200" u="sng" dirty="0" smtClean="0">
                <a:latin typeface="Calibri" pitchFamily="34" charset="0"/>
                <a:ea typeface="Calibri" pitchFamily="34" charset="0"/>
                <a:cs typeface="Calibri" pitchFamily="34" charset="0"/>
              </a:rPr>
              <a:t>June 27</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HIV Testing Day</a:t>
            </a:r>
            <a:endParaRPr lang="en-US" sz="7200" u="sng" dirty="0" smtClean="0">
              <a:latin typeface="Calibri" pitchFamily="34" charset="0"/>
              <a:ea typeface="Calibri" pitchFamily="34" charset="0"/>
              <a:cs typeface="Calibri" pitchFamily="34" charset="0"/>
            </a:endParaRPr>
          </a:p>
          <a:p>
            <a:pPr>
              <a:lnSpc>
                <a:spcPct val="90000"/>
              </a:lnSpc>
              <a:spcBef>
                <a:spcPct val="75000"/>
              </a:spcBef>
            </a:pPr>
            <a:r>
              <a:rPr lang="en-US" sz="7200" u="sng" dirty="0" smtClean="0">
                <a:latin typeface="Calibri" pitchFamily="34" charset="0"/>
                <a:ea typeface="Calibri" pitchFamily="34" charset="0"/>
                <a:cs typeface="Calibri" pitchFamily="34" charset="0"/>
              </a:rPr>
              <a:t>October 15</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Latino AIDS Awareness Day</a:t>
            </a:r>
            <a:endParaRPr lang="en-US" sz="7200" u="sng" dirty="0" smtClean="0">
              <a:latin typeface="Calibri" pitchFamily="34" charset="0"/>
              <a:ea typeface="Calibri" pitchFamily="34" charset="0"/>
              <a:cs typeface="Calibri" pitchFamily="34" charset="0"/>
            </a:endParaRPr>
          </a:p>
          <a:p>
            <a:pPr>
              <a:lnSpc>
                <a:spcPct val="90000"/>
              </a:lnSpc>
              <a:spcBef>
                <a:spcPct val="75000"/>
              </a:spcBef>
            </a:pPr>
            <a:r>
              <a:rPr lang="en-US" sz="7200" u="sng" dirty="0" smtClean="0">
                <a:latin typeface="Calibri" pitchFamily="34" charset="0"/>
                <a:ea typeface="Calibri" pitchFamily="34" charset="0"/>
                <a:cs typeface="Calibri" pitchFamily="34" charset="0"/>
              </a:rPr>
              <a:t>December 1</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World AIDS Day</a:t>
            </a:r>
          </a:p>
          <a:p>
            <a:endParaRPr lang="en-US" dirty="0"/>
          </a:p>
        </p:txBody>
      </p:sp>
    </p:spTree>
    <p:extLst>
      <p:ext uri="{BB962C8B-B14F-4D97-AF65-F5344CB8AC3E}">
        <p14:creationId xmlns:p14="http://schemas.microsoft.com/office/powerpoint/2010/main" xmlns="" val="1322160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NNHAAD Committee</a:t>
            </a:r>
            <a:endParaRPr lang="en-US" dirty="0"/>
          </a:p>
        </p:txBody>
      </p:sp>
      <p:sp>
        <p:nvSpPr>
          <p:cNvPr id="3" name="Content Placeholder 2"/>
          <p:cNvSpPr>
            <a:spLocks noGrp="1"/>
          </p:cNvSpPr>
          <p:nvPr>
            <p:ph idx="1"/>
          </p:nvPr>
        </p:nvSpPr>
        <p:spPr>
          <a:xfrm>
            <a:off x="457200" y="1371600"/>
            <a:ext cx="8229600" cy="4525963"/>
          </a:xfrm>
        </p:spPr>
        <p:txBody>
          <a:bodyPr>
            <a:normAutofit fontScale="25000" lnSpcReduction="20000"/>
          </a:bodyPr>
          <a:lstStyle/>
          <a:p>
            <a:pPr algn="ctr">
              <a:spcBef>
                <a:spcPts val="0"/>
              </a:spcBef>
              <a:buFontTx/>
              <a:buNone/>
              <a:defRPr/>
            </a:pPr>
            <a:r>
              <a:rPr lang="en-US" sz="6400" dirty="0" smtClean="0">
                <a:latin typeface="Calibri" pitchFamily="34" charset="0"/>
                <a:cs typeface="Calibri" pitchFamily="34" charset="0"/>
              </a:rPr>
              <a:t>Commitment </a:t>
            </a:r>
            <a:r>
              <a:rPr lang="en-US" sz="6400" dirty="0">
                <a:latin typeface="Calibri" pitchFamily="34" charset="0"/>
                <a:cs typeface="Calibri" pitchFamily="34" charset="0"/>
              </a:rPr>
              <a:t>to Action for 7</a:t>
            </a:r>
            <a:r>
              <a:rPr lang="en-US" sz="6400" baseline="30000" dirty="0">
                <a:latin typeface="Calibri" pitchFamily="34" charset="0"/>
                <a:cs typeface="Calibri" pitchFamily="34" charset="0"/>
              </a:rPr>
              <a:t>th</a:t>
            </a:r>
            <a:r>
              <a:rPr lang="en-US" sz="6400" dirty="0">
                <a:latin typeface="Calibri" pitchFamily="34" charset="0"/>
                <a:cs typeface="Calibri" pitchFamily="34" charset="0"/>
              </a:rPr>
              <a:t>-Generation Awareness &amp; Education [CA7AE]: </a:t>
            </a:r>
          </a:p>
          <a:p>
            <a:pPr algn="ctr">
              <a:spcBef>
                <a:spcPts val="0"/>
              </a:spcBef>
              <a:buFontTx/>
              <a:buNone/>
              <a:defRPr/>
            </a:pPr>
            <a:r>
              <a:rPr lang="en-US" sz="6400" dirty="0">
                <a:latin typeface="Calibri" pitchFamily="34" charset="0"/>
                <a:cs typeface="Calibri" pitchFamily="34" charset="0"/>
              </a:rPr>
              <a:t>HIV/AIDS Prevention Project</a:t>
            </a:r>
            <a:br>
              <a:rPr lang="en-US" sz="6400" dirty="0">
                <a:latin typeface="Calibri" pitchFamily="34" charset="0"/>
                <a:cs typeface="Calibri" pitchFamily="34" charset="0"/>
              </a:rPr>
            </a:br>
            <a:r>
              <a:rPr lang="en-US" sz="6400" dirty="0" smtClean="0">
                <a:latin typeface="Calibri" pitchFamily="34" charset="0"/>
                <a:cs typeface="Calibri" pitchFamily="34" charset="0"/>
              </a:rPr>
              <a:t>(970) 491-3954</a:t>
            </a:r>
            <a:endParaRPr lang="en-US" sz="6400" dirty="0">
              <a:latin typeface="Calibri" pitchFamily="34" charset="0"/>
              <a:cs typeface="Calibri" pitchFamily="34" charset="0"/>
            </a:endParaRPr>
          </a:p>
          <a:p>
            <a:pPr algn="ctr">
              <a:spcBef>
                <a:spcPts val="0"/>
              </a:spcBef>
              <a:buFontTx/>
              <a:buNone/>
              <a:defRPr/>
            </a:pPr>
            <a:r>
              <a:rPr lang="en-US" sz="6400" dirty="0">
                <a:latin typeface="Calibri" pitchFamily="34" charset="0"/>
                <a:cs typeface="Calibri" pitchFamily="34" charset="0"/>
                <a:hlinkClick r:id="rId2"/>
              </a:rPr>
              <a:t>www.happ.colostate.edu</a:t>
            </a:r>
            <a:endParaRPr lang="en-US" sz="6400" dirty="0">
              <a:latin typeface="Calibri" pitchFamily="34" charset="0"/>
              <a:cs typeface="Calibri" pitchFamily="34" charset="0"/>
            </a:endParaRPr>
          </a:p>
          <a:p>
            <a:pPr algn="ctr">
              <a:spcBef>
                <a:spcPts val="0"/>
              </a:spcBef>
              <a:buFontTx/>
              <a:buNone/>
              <a:defRPr/>
            </a:pPr>
            <a:endParaRPr lang="en-US" sz="6400" dirty="0">
              <a:latin typeface="Calibri" pitchFamily="34" charset="0"/>
              <a:cs typeface="Calibri" pitchFamily="34" charset="0"/>
            </a:endParaRPr>
          </a:p>
          <a:p>
            <a:pPr algn="ctr">
              <a:spcBef>
                <a:spcPts val="0"/>
              </a:spcBef>
              <a:buFontTx/>
              <a:buNone/>
              <a:defRPr/>
            </a:pPr>
            <a:endParaRPr lang="en-US" sz="6400" dirty="0">
              <a:latin typeface="Calibri" pitchFamily="34" charset="0"/>
              <a:cs typeface="Calibri" pitchFamily="34" charset="0"/>
            </a:endParaRPr>
          </a:p>
          <a:p>
            <a:pPr algn="ctr">
              <a:spcBef>
                <a:spcPts val="0"/>
              </a:spcBef>
              <a:buFontTx/>
              <a:buNone/>
              <a:defRPr/>
            </a:pPr>
            <a:r>
              <a:rPr lang="en-US" sz="6400" dirty="0">
                <a:latin typeface="Calibri" pitchFamily="34" charset="0"/>
                <a:cs typeface="Calibri" pitchFamily="34" charset="0"/>
              </a:rPr>
              <a:t>Great Plains Tribal Chairmen’s Health Board (GPTCHB)</a:t>
            </a:r>
          </a:p>
          <a:p>
            <a:pPr algn="ctr">
              <a:spcBef>
                <a:spcPts val="0"/>
              </a:spcBef>
              <a:buFontTx/>
              <a:buNone/>
              <a:defRPr/>
            </a:pPr>
            <a:r>
              <a:rPr lang="en-US" sz="6400" dirty="0">
                <a:latin typeface="Calibri" pitchFamily="34" charset="0"/>
                <a:cs typeface="Calibri" pitchFamily="34" charset="0"/>
              </a:rPr>
              <a:t>Northern Plains Tribal Epidemiology Center (NPTEC)</a:t>
            </a:r>
          </a:p>
          <a:p>
            <a:pPr algn="ctr">
              <a:spcBef>
                <a:spcPts val="0"/>
              </a:spcBef>
              <a:buFontTx/>
              <a:buNone/>
              <a:defRPr/>
            </a:pPr>
            <a:r>
              <a:rPr lang="en-US" sz="6400" dirty="0">
                <a:latin typeface="Calibri" pitchFamily="34" charset="0"/>
                <a:cs typeface="Calibri" pitchFamily="34" charset="0"/>
              </a:rPr>
              <a:t>(605) 721-1922</a:t>
            </a:r>
          </a:p>
          <a:p>
            <a:pPr algn="ctr">
              <a:spcBef>
                <a:spcPts val="0"/>
              </a:spcBef>
              <a:buFontTx/>
              <a:buNone/>
              <a:defRPr/>
            </a:pPr>
            <a:r>
              <a:rPr lang="en-US" sz="6400" dirty="0">
                <a:latin typeface="Calibri" pitchFamily="34" charset="0"/>
                <a:cs typeface="Calibri" pitchFamily="34" charset="0"/>
                <a:hlinkClick r:id="rId3"/>
              </a:rPr>
              <a:t>www.gptchb.org</a:t>
            </a:r>
            <a:endParaRPr lang="en-US" sz="6400" dirty="0">
              <a:latin typeface="Calibri" pitchFamily="34" charset="0"/>
              <a:cs typeface="Calibri" pitchFamily="34" charset="0"/>
            </a:endParaRPr>
          </a:p>
          <a:p>
            <a:pPr algn="ctr">
              <a:spcBef>
                <a:spcPts val="0"/>
              </a:spcBef>
              <a:buFontTx/>
              <a:buNone/>
              <a:defRPr/>
            </a:pPr>
            <a:endParaRPr lang="en-US" sz="6400" dirty="0">
              <a:latin typeface="Calibri" pitchFamily="34" charset="0"/>
              <a:cs typeface="Calibri" pitchFamily="34" charset="0"/>
            </a:endParaRPr>
          </a:p>
          <a:p>
            <a:pPr algn="ctr">
              <a:spcBef>
                <a:spcPts val="0"/>
              </a:spcBef>
              <a:buFontTx/>
              <a:buNone/>
              <a:defRPr/>
            </a:pPr>
            <a:endParaRPr lang="en-US" sz="6400" dirty="0">
              <a:latin typeface="Calibri" pitchFamily="34" charset="0"/>
              <a:cs typeface="Calibri" pitchFamily="34" charset="0"/>
            </a:endParaRPr>
          </a:p>
          <a:p>
            <a:pPr algn="ctr">
              <a:spcBef>
                <a:spcPts val="0"/>
              </a:spcBef>
              <a:buFontTx/>
              <a:buNone/>
              <a:defRPr/>
            </a:pPr>
            <a:r>
              <a:rPr lang="en-US" sz="6400" dirty="0">
                <a:latin typeface="Calibri" pitchFamily="34" charset="0"/>
                <a:cs typeface="Calibri" pitchFamily="34" charset="0"/>
              </a:rPr>
              <a:t>Inter Tribal Council of Arizona, Inc. [ITCA]</a:t>
            </a:r>
            <a:br>
              <a:rPr lang="en-US" sz="6400" dirty="0">
                <a:latin typeface="Calibri" pitchFamily="34" charset="0"/>
                <a:cs typeface="Calibri" pitchFamily="34" charset="0"/>
              </a:rPr>
            </a:br>
            <a:r>
              <a:rPr lang="en-US" sz="6400" dirty="0">
                <a:latin typeface="Calibri" pitchFamily="34" charset="0"/>
                <a:cs typeface="Calibri" pitchFamily="34" charset="0"/>
              </a:rPr>
              <a:t>(602) 258-4822</a:t>
            </a:r>
          </a:p>
          <a:p>
            <a:pPr algn="ctr">
              <a:spcBef>
                <a:spcPts val="0"/>
              </a:spcBef>
              <a:buFontTx/>
              <a:buNone/>
              <a:defRPr/>
            </a:pPr>
            <a:r>
              <a:rPr lang="en-US" sz="6400" dirty="0">
                <a:latin typeface="Calibri" pitchFamily="34" charset="0"/>
                <a:cs typeface="Calibri" pitchFamily="34" charset="0"/>
                <a:hlinkClick r:id="rId4"/>
              </a:rPr>
              <a:t>www.itcaonline.com</a:t>
            </a:r>
            <a:endParaRPr lang="en-US" sz="6400" dirty="0">
              <a:latin typeface="Calibri" pitchFamily="34" charset="0"/>
              <a:cs typeface="Calibri" pitchFamily="34" charset="0"/>
            </a:endParaRPr>
          </a:p>
          <a:p>
            <a:pPr algn="ctr">
              <a:spcBef>
                <a:spcPts val="0"/>
              </a:spcBef>
              <a:buFontTx/>
              <a:buNone/>
              <a:defRPr/>
            </a:pPr>
            <a:endParaRPr lang="en-US" sz="6400" dirty="0">
              <a:latin typeface="Calibri" pitchFamily="34" charset="0"/>
              <a:cs typeface="Calibri" pitchFamily="34" charset="0"/>
            </a:endParaRPr>
          </a:p>
          <a:p>
            <a:pPr algn="ctr">
              <a:spcBef>
                <a:spcPts val="0"/>
              </a:spcBef>
              <a:buFontTx/>
              <a:buNone/>
              <a:defRPr/>
            </a:pPr>
            <a:endParaRPr lang="en-US" sz="6400" dirty="0">
              <a:latin typeface="Calibri" pitchFamily="34" charset="0"/>
              <a:cs typeface="Calibri" pitchFamily="34" charset="0"/>
            </a:endParaRPr>
          </a:p>
          <a:p>
            <a:pPr algn="ctr">
              <a:spcBef>
                <a:spcPts val="0"/>
              </a:spcBef>
              <a:buFontTx/>
              <a:buNone/>
              <a:defRPr/>
            </a:pPr>
            <a:r>
              <a:rPr lang="en-US" sz="6400" dirty="0">
                <a:latin typeface="Calibri" pitchFamily="34" charset="0"/>
                <a:cs typeface="Calibri" pitchFamily="34" charset="0"/>
              </a:rPr>
              <a:t>National Native American AIDS Prevention Center [NNAAPC]</a:t>
            </a:r>
          </a:p>
          <a:p>
            <a:pPr algn="ctr">
              <a:spcBef>
                <a:spcPts val="0"/>
              </a:spcBef>
              <a:buFontTx/>
              <a:buNone/>
              <a:defRPr/>
            </a:pPr>
            <a:r>
              <a:rPr lang="en-US" sz="6400" dirty="0">
                <a:latin typeface="Calibri" pitchFamily="34" charset="0"/>
                <a:cs typeface="Calibri" pitchFamily="34" charset="0"/>
              </a:rPr>
              <a:t>(720) 382-2244</a:t>
            </a:r>
          </a:p>
          <a:p>
            <a:pPr algn="ctr">
              <a:spcBef>
                <a:spcPts val="0"/>
              </a:spcBef>
              <a:buFontTx/>
              <a:buNone/>
              <a:defRPr/>
            </a:pPr>
            <a:r>
              <a:rPr lang="en-US" sz="6400" dirty="0">
                <a:latin typeface="Calibri" pitchFamily="34" charset="0"/>
                <a:cs typeface="Calibri" pitchFamily="34" charset="0"/>
                <a:hlinkClick r:id="rId5"/>
              </a:rPr>
              <a:t>www.nnaapc.org</a:t>
            </a:r>
            <a:endParaRPr lang="en-US" sz="6400" dirty="0">
              <a:latin typeface="Calibri" pitchFamily="34" charset="0"/>
              <a:cs typeface="Calibri" pitchFamily="34" charset="0"/>
            </a:endParaRPr>
          </a:p>
          <a:p>
            <a:pPr algn="ctr">
              <a:spcBef>
                <a:spcPts val="0"/>
              </a:spcBef>
              <a:buFontTx/>
              <a:buNone/>
              <a:defRPr/>
            </a:pPr>
            <a:endParaRPr lang="en-US" dirty="0"/>
          </a:p>
          <a:p>
            <a:endParaRPr lang="en-US" dirty="0"/>
          </a:p>
        </p:txBody>
      </p:sp>
    </p:spTree>
    <p:extLst>
      <p:ext uri="{BB962C8B-B14F-4D97-AF65-F5344CB8AC3E}">
        <p14:creationId xmlns:p14="http://schemas.microsoft.com/office/powerpoint/2010/main" xmlns="" val="427245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ABOUT NNHAAD</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a:solidFill>
                  <a:prstClr val="black"/>
                </a:solidFill>
                <a:latin typeface="Calibri" pitchFamily="34" charset="0"/>
                <a:cs typeface="Calibri" pitchFamily="34" charset="0"/>
              </a:rPr>
              <a:t>National Native HIV/AIDS Awareness Day (NNHAAD)  is held on the first day of Spring.  </a:t>
            </a:r>
            <a:r>
              <a:rPr lang="en-US" dirty="0" smtClean="0">
                <a:solidFill>
                  <a:prstClr val="black"/>
                </a:solidFill>
                <a:latin typeface="Calibri" pitchFamily="34" charset="0"/>
                <a:cs typeface="Calibri" pitchFamily="34" charset="0"/>
              </a:rPr>
              <a:t>This day was selected by the Native community, nationally, via survey. It was believed that this day best exemplified the ceremonies that occurred on the Spring Equinox for all Native groups (American Indian, Alaska Native, and Native Hawaiian). It </a:t>
            </a:r>
            <a:r>
              <a:rPr lang="en-US" dirty="0">
                <a:solidFill>
                  <a:prstClr val="black"/>
                </a:solidFill>
                <a:latin typeface="Calibri" pitchFamily="34" charset="0"/>
                <a:cs typeface="Calibri" pitchFamily="34" charset="0"/>
              </a:rPr>
              <a:t>was initiated in 2007 </a:t>
            </a:r>
            <a:r>
              <a:rPr lang="en-US" dirty="0" smtClean="0">
                <a:solidFill>
                  <a:prstClr val="black"/>
                </a:solidFill>
                <a:latin typeface="Calibri" pitchFamily="34" charset="0"/>
                <a:cs typeface="Calibri" pitchFamily="34" charset="0"/>
              </a:rPr>
              <a:t>and since that time, </a:t>
            </a:r>
            <a:r>
              <a:rPr lang="en-US" dirty="0">
                <a:solidFill>
                  <a:prstClr val="black"/>
                </a:solidFill>
                <a:latin typeface="Calibri" pitchFamily="34" charset="0"/>
                <a:cs typeface="Calibri" pitchFamily="34" charset="0"/>
              </a:rPr>
              <a:t>has been successful in promoting and educating Native people about HIV and AIDS.</a:t>
            </a:r>
          </a:p>
          <a:p>
            <a:pPr marL="0" indent="0">
              <a:buNone/>
              <a:defRPr/>
            </a:pPr>
            <a:endParaRPr lang="en-US" dirty="0">
              <a:solidFill>
                <a:prstClr val="black"/>
              </a:solidFill>
              <a:latin typeface="Calibri" pitchFamily="34" charset="0"/>
              <a:cs typeface="Calibri" pitchFamily="34" charset="0"/>
            </a:endParaRPr>
          </a:p>
          <a:p>
            <a:pPr>
              <a:defRPr/>
            </a:pPr>
            <a:r>
              <a:rPr lang="en-US" dirty="0">
                <a:solidFill>
                  <a:prstClr val="black"/>
                </a:solidFill>
                <a:latin typeface="Calibri" pitchFamily="34" charset="0"/>
                <a:cs typeface="Calibri" pitchFamily="34" charset="0"/>
              </a:rPr>
              <a:t>On this day, we encourage all Native communities to plan events to promote HIV testing and continue education of HIV and AIDS.  It is also a day to honor those who are </a:t>
            </a:r>
            <a:r>
              <a:rPr lang="en-US" dirty="0" smtClean="0">
                <a:solidFill>
                  <a:prstClr val="black"/>
                </a:solidFill>
                <a:latin typeface="Calibri" pitchFamily="34" charset="0"/>
                <a:cs typeface="Calibri" pitchFamily="34" charset="0"/>
              </a:rPr>
              <a:t>living with </a:t>
            </a:r>
            <a:r>
              <a:rPr lang="en-US" dirty="0">
                <a:solidFill>
                  <a:prstClr val="black"/>
                </a:solidFill>
                <a:latin typeface="Calibri" pitchFamily="34" charset="0"/>
                <a:cs typeface="Calibri" pitchFamily="34" charset="0"/>
              </a:rPr>
              <a:t>and affected by the disease, as well as to honor those who have passed as a result of AIDS related complications.</a:t>
            </a:r>
          </a:p>
          <a:p>
            <a:endParaRPr lang="en-US" dirty="0"/>
          </a:p>
        </p:txBody>
      </p:sp>
    </p:spTree>
    <p:extLst>
      <p:ext uri="{BB962C8B-B14F-4D97-AF65-F5344CB8AC3E}">
        <p14:creationId xmlns:p14="http://schemas.microsoft.com/office/powerpoint/2010/main" xmlns="" val="369370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Additional Resources</a:t>
            </a:r>
            <a:endParaRPr lang="en-US" dirty="0"/>
          </a:p>
        </p:txBody>
      </p:sp>
      <p:sp>
        <p:nvSpPr>
          <p:cNvPr id="3" name="Content Placeholder 2"/>
          <p:cNvSpPr>
            <a:spLocks noGrp="1"/>
          </p:cNvSpPr>
          <p:nvPr>
            <p:ph idx="1"/>
          </p:nvPr>
        </p:nvSpPr>
        <p:spPr/>
        <p:txBody>
          <a:bodyPr>
            <a:normAutofit fontScale="62500" lnSpcReduction="20000"/>
          </a:bodyPr>
          <a:lstStyle/>
          <a:p>
            <a:pPr>
              <a:spcBef>
                <a:spcPts val="1800"/>
              </a:spcBef>
              <a:defRPr/>
            </a:pPr>
            <a:r>
              <a:rPr lang="en-US" dirty="0">
                <a:latin typeface="Calibri" pitchFamily="34" charset="0"/>
                <a:cs typeface="Calibri" pitchFamily="34" charset="0"/>
              </a:rPr>
              <a:t>Centers for Disease Control and Prevention (CDC): </a:t>
            </a:r>
            <a:r>
              <a:rPr lang="en-US" dirty="0">
                <a:solidFill>
                  <a:schemeClr val="accent5">
                    <a:lumMod val="50000"/>
                  </a:schemeClr>
                </a:solidFill>
                <a:latin typeface="Calibri" pitchFamily="34" charset="0"/>
                <a:cs typeface="Calibri" pitchFamily="34" charset="0"/>
                <a:hlinkClick r:id="rId2"/>
              </a:rPr>
              <a:t>www.cdc.gov</a:t>
            </a:r>
            <a:endParaRPr lang="en-US" dirty="0">
              <a:solidFill>
                <a:schemeClr val="accent5">
                  <a:lumMod val="50000"/>
                </a:schemeClr>
              </a:solidFill>
              <a:latin typeface="Calibri" pitchFamily="34" charset="0"/>
              <a:cs typeface="Calibri" pitchFamily="34" charset="0"/>
            </a:endParaRPr>
          </a:p>
          <a:p>
            <a:pPr>
              <a:spcBef>
                <a:spcPts val="1800"/>
              </a:spcBef>
              <a:defRPr/>
            </a:pPr>
            <a:r>
              <a:rPr lang="en-US" dirty="0">
                <a:latin typeface="Calibri" pitchFamily="34" charset="0"/>
                <a:cs typeface="Calibri" pitchFamily="34" charset="0"/>
              </a:rPr>
              <a:t>Substance Abuse and Mental Health</a:t>
            </a:r>
            <a:br>
              <a:rPr lang="en-US" dirty="0">
                <a:latin typeface="Calibri" pitchFamily="34" charset="0"/>
                <a:cs typeface="Calibri" pitchFamily="34" charset="0"/>
              </a:rPr>
            </a:br>
            <a:r>
              <a:rPr lang="en-US" dirty="0">
                <a:latin typeface="Calibri" pitchFamily="34" charset="0"/>
                <a:cs typeface="Calibri" pitchFamily="34" charset="0"/>
              </a:rPr>
              <a:t>Service Administration (SAMHSA) - MAI: </a:t>
            </a:r>
            <a:r>
              <a:rPr lang="en-US" dirty="0">
                <a:latin typeface="Calibri" pitchFamily="34" charset="0"/>
                <a:cs typeface="Calibri" pitchFamily="34" charset="0"/>
                <a:hlinkClick r:id="rId3"/>
              </a:rPr>
              <a:t>www.samhsa.gov</a:t>
            </a:r>
            <a:endParaRPr lang="en-US" dirty="0">
              <a:latin typeface="Calibri" pitchFamily="34" charset="0"/>
              <a:cs typeface="Calibri" pitchFamily="34" charset="0"/>
            </a:endParaRPr>
          </a:p>
          <a:p>
            <a:pPr>
              <a:spcBef>
                <a:spcPts val="1800"/>
              </a:spcBef>
              <a:defRPr/>
            </a:pPr>
            <a:r>
              <a:rPr lang="en-US" dirty="0">
                <a:latin typeface="Calibri" pitchFamily="34" charset="0"/>
                <a:cs typeface="Calibri" pitchFamily="34" charset="0"/>
              </a:rPr>
              <a:t>Find a local testing site at: </a:t>
            </a:r>
            <a:r>
              <a:rPr lang="en-US" u="sng" dirty="0">
                <a:solidFill>
                  <a:schemeClr val="accent5">
                    <a:lumMod val="50000"/>
                  </a:schemeClr>
                </a:solidFill>
                <a:latin typeface="Calibri" pitchFamily="34" charset="0"/>
                <a:cs typeface="Calibri" pitchFamily="34" charset="0"/>
                <a:hlinkClick r:id="rId4"/>
              </a:rPr>
              <a:t>http://www.hivtest.org</a:t>
            </a:r>
            <a:endParaRPr lang="en-US" u="sng" dirty="0">
              <a:solidFill>
                <a:schemeClr val="accent5">
                  <a:lumMod val="50000"/>
                </a:schemeClr>
              </a:solidFill>
              <a:latin typeface="Calibri" pitchFamily="34" charset="0"/>
              <a:cs typeface="Calibri" pitchFamily="34" charset="0"/>
            </a:endParaRPr>
          </a:p>
          <a:p>
            <a:pPr>
              <a:spcBef>
                <a:spcPts val="1800"/>
              </a:spcBef>
              <a:defRPr/>
            </a:pPr>
            <a:r>
              <a:rPr lang="en-US" dirty="0">
                <a:latin typeface="Calibri" pitchFamily="34" charset="0"/>
                <a:cs typeface="Calibri" pitchFamily="34" charset="0"/>
              </a:rPr>
              <a:t>Get Federal information on HIV/AIDS at: </a:t>
            </a:r>
            <a:r>
              <a:rPr lang="en-US" u="sng" dirty="0">
                <a:solidFill>
                  <a:srgbClr val="0000FF"/>
                </a:solidFill>
                <a:latin typeface="Calibri" pitchFamily="34" charset="0"/>
                <a:cs typeface="Calibri" pitchFamily="34" charset="0"/>
              </a:rPr>
              <a:t>www.AIDS.gov</a:t>
            </a:r>
          </a:p>
          <a:p>
            <a:pPr>
              <a:lnSpc>
                <a:spcPct val="120000"/>
              </a:lnSpc>
              <a:spcBef>
                <a:spcPts val="600"/>
              </a:spcBef>
              <a:buFontTx/>
              <a:buNone/>
              <a:defRPr/>
            </a:pPr>
            <a:r>
              <a:rPr lang="en-US" dirty="0">
                <a:latin typeface="Calibri" pitchFamily="34" charset="0"/>
                <a:cs typeface="Calibri" pitchFamily="34" charset="0"/>
              </a:rPr>
              <a:t>	</a:t>
            </a:r>
          </a:p>
          <a:p>
            <a:pPr algn="ctr">
              <a:spcBef>
                <a:spcPts val="1800"/>
              </a:spcBef>
              <a:buFontTx/>
              <a:buNone/>
              <a:defRPr/>
            </a:pPr>
            <a:r>
              <a:rPr lang="en-US" dirty="0">
                <a:latin typeface="Calibri" pitchFamily="34" charset="0"/>
                <a:cs typeface="Calibri" pitchFamily="34" charset="0"/>
              </a:rPr>
              <a:t>Send a text message with your zip code to KNOWIT (566948)</a:t>
            </a:r>
            <a:br>
              <a:rPr lang="en-US" dirty="0">
                <a:latin typeface="Calibri" pitchFamily="34" charset="0"/>
                <a:cs typeface="Calibri" pitchFamily="34" charset="0"/>
              </a:rPr>
            </a:br>
            <a:r>
              <a:rPr lang="en-US" dirty="0">
                <a:latin typeface="Calibri" pitchFamily="34" charset="0"/>
                <a:cs typeface="Calibri" pitchFamily="34" charset="0"/>
              </a:rPr>
              <a:t>to find a local HIV testing center.</a:t>
            </a:r>
          </a:p>
          <a:p>
            <a:pPr algn="ctr">
              <a:spcBef>
                <a:spcPts val="1800"/>
              </a:spcBef>
              <a:buFontTx/>
              <a:buNone/>
              <a:defRPr/>
            </a:pPr>
            <a:r>
              <a:rPr lang="en-US" dirty="0">
                <a:latin typeface="Calibri" pitchFamily="34" charset="0"/>
                <a:cs typeface="Calibri" pitchFamily="34" charset="0"/>
              </a:rPr>
              <a:t>National HIV/AIDS Hotline:</a:t>
            </a:r>
            <a:br>
              <a:rPr lang="en-US" dirty="0">
                <a:latin typeface="Calibri" pitchFamily="34" charset="0"/>
                <a:cs typeface="Calibri" pitchFamily="34" charset="0"/>
              </a:rPr>
            </a:br>
            <a:r>
              <a:rPr lang="en-US" dirty="0">
                <a:latin typeface="Calibri" pitchFamily="34" charset="0"/>
                <a:cs typeface="Calibri" pitchFamily="34" charset="0"/>
              </a:rPr>
              <a:t>1 (800)232-4636</a:t>
            </a:r>
            <a:br>
              <a:rPr lang="en-US" dirty="0">
                <a:latin typeface="Calibri" pitchFamily="34" charset="0"/>
                <a:cs typeface="Calibri" pitchFamily="34" charset="0"/>
              </a:rPr>
            </a:br>
            <a:r>
              <a:rPr lang="en-US" dirty="0">
                <a:latin typeface="Calibri" pitchFamily="34" charset="0"/>
                <a:cs typeface="Calibri" pitchFamily="34" charset="0"/>
              </a:rPr>
              <a:t>1 (800)344-7432 Spanish</a:t>
            </a:r>
            <a:br>
              <a:rPr lang="en-US" dirty="0">
                <a:latin typeface="Calibri" pitchFamily="34" charset="0"/>
                <a:cs typeface="Calibri" pitchFamily="34" charset="0"/>
              </a:rPr>
            </a:br>
            <a:r>
              <a:rPr lang="en-US" dirty="0">
                <a:latin typeface="Calibri" pitchFamily="34" charset="0"/>
                <a:cs typeface="Calibri" pitchFamily="34" charset="0"/>
              </a:rPr>
              <a:t>1 (800)243-7889 (TTY/TDD)</a:t>
            </a:r>
          </a:p>
          <a:p>
            <a:endParaRPr lang="en-US" dirty="0"/>
          </a:p>
        </p:txBody>
      </p:sp>
    </p:spTree>
    <p:extLst>
      <p:ext uri="{BB962C8B-B14F-4D97-AF65-F5344CB8AC3E}">
        <p14:creationId xmlns:p14="http://schemas.microsoft.com/office/powerpoint/2010/main" xmlns="" val="162520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solidFill>
                  <a:prstClr val="black"/>
                </a:solidFill>
                <a:latin typeface="Calibri" pitchFamily="34" charset="0"/>
                <a:cs typeface="Calibri" pitchFamily="34" charset="0"/>
              </a:rPr>
              <a:t>HIV/AIDS IMPACT IN NATIVE COMMUNITIES</a:t>
            </a:r>
            <a:endParaRPr lang="en-US" dirty="0"/>
          </a:p>
        </p:txBody>
      </p:sp>
      <p:sp>
        <p:nvSpPr>
          <p:cNvPr id="3" name="Content Placeholder 2"/>
          <p:cNvSpPr>
            <a:spLocks noGrp="1"/>
          </p:cNvSpPr>
          <p:nvPr>
            <p:ph idx="1"/>
          </p:nvPr>
        </p:nvSpPr>
        <p:spPr/>
        <p:txBody>
          <a:bodyPr/>
          <a:lstStyle/>
          <a:p>
            <a:pPr>
              <a:lnSpc>
                <a:spcPct val="80000"/>
              </a:lnSpc>
              <a:spcBef>
                <a:spcPct val="50000"/>
              </a:spcBef>
            </a:pPr>
            <a:r>
              <a:rPr lang="en-US" sz="2800" dirty="0" smtClean="0">
                <a:latin typeface="Calibri" pitchFamily="34" charset="0"/>
                <a:ea typeface="Calibri" pitchFamily="34" charset="0"/>
                <a:cs typeface="Calibri" pitchFamily="34" charset="0"/>
              </a:rPr>
              <a:t>Historically, Native communities have experienced higher rates of numerous health disparities than  other racial/ethnic groups including HIV/AIDS.</a:t>
            </a:r>
          </a:p>
          <a:p>
            <a:pPr>
              <a:lnSpc>
                <a:spcPct val="80000"/>
              </a:lnSpc>
              <a:spcBef>
                <a:spcPct val="50000"/>
              </a:spcBef>
            </a:pPr>
            <a:r>
              <a:rPr lang="en-US" sz="2800" dirty="0" smtClean="0">
                <a:latin typeface="Calibri" pitchFamily="34" charset="0"/>
                <a:ea typeface="Calibri" pitchFamily="34" charset="0"/>
                <a:cs typeface="Calibri" pitchFamily="34" charset="0"/>
              </a:rPr>
              <a:t>American Indians, Alaska Natives and Native Hawaiians are at a greater risk for HIV infection because of the co-factors that present both health and economic challenges.</a:t>
            </a:r>
          </a:p>
          <a:p>
            <a:pPr lvl="1">
              <a:lnSpc>
                <a:spcPct val="90000"/>
              </a:lnSpc>
              <a:spcBef>
                <a:spcPct val="50000"/>
              </a:spcBef>
            </a:pPr>
            <a:r>
              <a:rPr lang="en-US" sz="2000" dirty="0" smtClean="0">
                <a:solidFill>
                  <a:srgbClr val="A50021"/>
                </a:solidFill>
                <a:latin typeface="Calibri" pitchFamily="34" charset="0"/>
                <a:ea typeface="Calibri" pitchFamily="34" charset="0"/>
                <a:cs typeface="Calibri" pitchFamily="34" charset="0"/>
              </a:rPr>
              <a:t>These include sexually transmitted infections, poverty, alcohol abuse, intravenous drug use, and social risk co-factors (homophobia, mistrust/distrust, etc.)</a:t>
            </a:r>
          </a:p>
          <a:p>
            <a:endParaRPr lang="en-US" dirty="0"/>
          </a:p>
        </p:txBody>
      </p:sp>
    </p:spTree>
    <p:extLst>
      <p:ext uri="{BB962C8B-B14F-4D97-AF65-F5344CB8AC3E}">
        <p14:creationId xmlns:p14="http://schemas.microsoft.com/office/powerpoint/2010/main" xmlns="" val="412022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solidFill>
                  <a:prstClr val="black"/>
                </a:solidFill>
                <a:latin typeface="Calibri" pitchFamily="34" charset="0"/>
                <a:cs typeface="Calibri" pitchFamily="34" charset="0"/>
              </a:rPr>
              <a:t>IMPACT COMPARED TO OTHER </a:t>
            </a:r>
            <a:r>
              <a:rPr lang="en-US" dirty="0" smtClean="0">
                <a:solidFill>
                  <a:prstClr val="black"/>
                </a:solidFill>
                <a:latin typeface="Calibri" pitchFamily="34" charset="0"/>
                <a:cs typeface="Calibri" pitchFamily="34" charset="0"/>
              </a:rPr>
              <a:t>ETHNIC </a:t>
            </a:r>
            <a:r>
              <a:rPr lang="en-US" dirty="0">
                <a:solidFill>
                  <a:prstClr val="black"/>
                </a:solidFill>
                <a:latin typeface="Calibri" pitchFamily="34" charset="0"/>
                <a:cs typeface="Calibri" pitchFamily="34" charset="0"/>
              </a:rPr>
              <a:t>GROUPS</a:t>
            </a:r>
            <a:endParaRPr lang="en-US" dirty="0"/>
          </a:p>
        </p:txBody>
      </p:sp>
      <p:sp>
        <p:nvSpPr>
          <p:cNvPr id="3" name="Content Placeholder 2"/>
          <p:cNvSpPr>
            <a:spLocks noGrp="1"/>
          </p:cNvSpPr>
          <p:nvPr>
            <p:ph idx="1"/>
          </p:nvPr>
        </p:nvSpPr>
        <p:spPr>
          <a:xfrm>
            <a:off x="457200" y="1601210"/>
            <a:ext cx="8229600" cy="4342390"/>
          </a:xfrm>
        </p:spPr>
        <p:txBody>
          <a:bodyPr>
            <a:normAutofit fontScale="85000" lnSpcReduction="20000"/>
          </a:bodyPr>
          <a:lstStyle/>
          <a:p>
            <a:pPr>
              <a:defRPr/>
            </a:pPr>
            <a:r>
              <a:rPr lang="en-US" dirty="0">
                <a:latin typeface="Calibri" pitchFamily="34" charset="0"/>
                <a:cs typeface="Calibri" pitchFamily="34" charset="0"/>
              </a:rPr>
              <a:t>Native Hawaiians/Other Pacific Islanders and American Indians/Alaska Natives had the 3</a:t>
            </a:r>
            <a:r>
              <a:rPr lang="en-US" baseline="30000" dirty="0">
                <a:latin typeface="Calibri" pitchFamily="34" charset="0"/>
                <a:cs typeface="Calibri" pitchFamily="34" charset="0"/>
              </a:rPr>
              <a:t>rd</a:t>
            </a:r>
            <a:r>
              <a:rPr lang="en-US" dirty="0">
                <a:latin typeface="Calibri" pitchFamily="34" charset="0"/>
                <a:cs typeface="Calibri" pitchFamily="34" charset="0"/>
              </a:rPr>
              <a:t> and </a:t>
            </a:r>
            <a:r>
              <a:rPr lang="en-US" dirty="0" smtClean="0">
                <a:latin typeface="Calibri" pitchFamily="34" charset="0"/>
                <a:cs typeface="Calibri" pitchFamily="34" charset="0"/>
              </a:rPr>
              <a:t>5</a:t>
            </a:r>
            <a:r>
              <a:rPr lang="en-US" baseline="30000" dirty="0" smtClean="0">
                <a:latin typeface="Calibri" pitchFamily="34" charset="0"/>
                <a:cs typeface="Calibri" pitchFamily="34" charset="0"/>
              </a:rPr>
              <a:t>th</a:t>
            </a:r>
            <a:r>
              <a:rPr lang="en-US" dirty="0" smtClean="0">
                <a:latin typeface="Calibri" pitchFamily="34" charset="0"/>
                <a:cs typeface="Calibri" pitchFamily="34" charset="0"/>
              </a:rPr>
              <a:t> </a:t>
            </a:r>
            <a:r>
              <a:rPr lang="en-US" dirty="0">
                <a:latin typeface="Calibri" pitchFamily="34" charset="0"/>
                <a:cs typeface="Calibri" pitchFamily="34" charset="0"/>
              </a:rPr>
              <a:t>highest rate of new HIV infections, respectively. By the end of </a:t>
            </a:r>
            <a:r>
              <a:rPr lang="en-US" dirty="0" smtClean="0">
                <a:solidFill>
                  <a:srgbClr val="0070C0"/>
                </a:solidFill>
                <a:latin typeface="Calibri" pitchFamily="34" charset="0"/>
                <a:cs typeface="Calibri" pitchFamily="34" charset="0"/>
              </a:rPr>
              <a:t>2011</a:t>
            </a:r>
            <a:r>
              <a:rPr lang="en-US" dirty="0" smtClean="0">
                <a:latin typeface="Calibri" pitchFamily="34" charset="0"/>
                <a:cs typeface="Calibri" pitchFamily="34" charset="0"/>
              </a:rPr>
              <a:t>, </a:t>
            </a:r>
            <a:r>
              <a:rPr lang="en-US" dirty="0">
                <a:latin typeface="Calibri" pitchFamily="34" charset="0"/>
                <a:cs typeface="Calibri" pitchFamily="34" charset="0"/>
              </a:rPr>
              <a:t>the rate was </a:t>
            </a:r>
            <a:r>
              <a:rPr lang="en-US" dirty="0" smtClean="0">
                <a:latin typeface="Calibri" pitchFamily="34" charset="0"/>
                <a:cs typeface="Calibri" pitchFamily="34" charset="0"/>
              </a:rPr>
              <a:t>14.2 </a:t>
            </a:r>
            <a:r>
              <a:rPr lang="en-US" dirty="0">
                <a:latin typeface="Calibri" pitchFamily="34" charset="0"/>
                <a:cs typeface="Calibri" pitchFamily="34" charset="0"/>
              </a:rPr>
              <a:t>per 100,000 persons for NHOPIs and </a:t>
            </a:r>
            <a:r>
              <a:rPr lang="en-US" dirty="0" smtClean="0">
                <a:latin typeface="Calibri" pitchFamily="34" charset="0"/>
                <a:cs typeface="Calibri" pitchFamily="34" charset="0"/>
              </a:rPr>
              <a:t>9.3 per </a:t>
            </a:r>
            <a:r>
              <a:rPr lang="en-US" dirty="0">
                <a:latin typeface="Calibri" pitchFamily="34" charset="0"/>
                <a:cs typeface="Calibri" pitchFamily="34" charset="0"/>
              </a:rPr>
              <a:t>100,000 for </a:t>
            </a:r>
            <a:r>
              <a:rPr lang="en-US" dirty="0" smtClean="0">
                <a:latin typeface="Calibri" pitchFamily="34" charset="0"/>
                <a:cs typeface="Calibri" pitchFamily="34" charset="0"/>
              </a:rPr>
              <a:t>AI/ANs.</a:t>
            </a:r>
            <a:r>
              <a:rPr lang="en-US" baseline="30000" dirty="0" smtClean="0">
                <a:latin typeface="Calibri" pitchFamily="34" charset="0"/>
                <a:cs typeface="Calibri" pitchFamily="34" charset="0"/>
              </a:rPr>
              <a:t>1</a:t>
            </a:r>
            <a:endParaRPr lang="en-US" dirty="0">
              <a:latin typeface="Calibri" pitchFamily="34" charset="0"/>
              <a:cs typeface="Calibri" pitchFamily="34" charset="0"/>
            </a:endParaRPr>
          </a:p>
          <a:p>
            <a:pPr>
              <a:defRPr/>
            </a:pPr>
            <a:r>
              <a:rPr lang="en-US" dirty="0">
                <a:latin typeface="Calibri" pitchFamily="34" charset="0"/>
                <a:cs typeface="Calibri" pitchFamily="34" charset="0"/>
              </a:rPr>
              <a:t>Of persons who were diagnosed with HIV, AI/ANs had that shortest overall survival time, with </a:t>
            </a:r>
            <a:r>
              <a:rPr lang="en-US" dirty="0" smtClean="0">
                <a:latin typeface="Calibri" pitchFamily="34" charset="0"/>
                <a:cs typeface="Calibri" pitchFamily="34" charset="0"/>
              </a:rPr>
              <a:t>88% </a:t>
            </a:r>
            <a:r>
              <a:rPr lang="en-US" dirty="0">
                <a:latin typeface="Calibri" pitchFamily="34" charset="0"/>
                <a:cs typeface="Calibri" pitchFamily="34" charset="0"/>
              </a:rPr>
              <a:t>living longer than 3 years.</a:t>
            </a:r>
            <a:r>
              <a:rPr lang="en-US" baseline="30000" dirty="0">
                <a:latin typeface="Calibri" pitchFamily="34" charset="0"/>
                <a:cs typeface="Calibri" pitchFamily="34" charset="0"/>
              </a:rPr>
              <a:t>1</a:t>
            </a:r>
            <a:r>
              <a:rPr lang="en-US" dirty="0">
                <a:latin typeface="Calibri" pitchFamily="34" charset="0"/>
                <a:cs typeface="Calibri" pitchFamily="34" charset="0"/>
              </a:rPr>
              <a:t> </a:t>
            </a:r>
          </a:p>
          <a:p>
            <a:pPr>
              <a:defRPr/>
            </a:pPr>
            <a:r>
              <a:rPr lang="en-US" dirty="0">
                <a:latin typeface="Calibri" pitchFamily="34" charset="0"/>
                <a:cs typeface="Calibri" pitchFamily="34" charset="0"/>
              </a:rPr>
              <a:t>Of persons who were diagnosed with HIV, more than </a:t>
            </a:r>
            <a:r>
              <a:rPr lang="en-US" dirty="0" smtClean="0">
                <a:latin typeface="Calibri" pitchFamily="34" charset="0"/>
                <a:cs typeface="Calibri" pitchFamily="34" charset="0"/>
              </a:rPr>
              <a:t>38% of AI/AN and 46% of NHOPI </a:t>
            </a:r>
            <a:r>
              <a:rPr lang="en-US" dirty="0">
                <a:latin typeface="Calibri" pitchFamily="34" charset="0"/>
                <a:cs typeface="Calibri" pitchFamily="34" charset="0"/>
              </a:rPr>
              <a:t>progressed to an AIDS diagnoses in less than 12 </a:t>
            </a:r>
            <a:r>
              <a:rPr lang="en-US" dirty="0" smtClean="0">
                <a:latin typeface="Calibri" pitchFamily="34" charset="0"/>
                <a:cs typeface="Calibri" pitchFamily="34" charset="0"/>
              </a:rPr>
              <a:t>months, the highest percentages among all racial/ethnic groups.</a:t>
            </a:r>
            <a:r>
              <a:rPr lang="en-US" baseline="30000" dirty="0" smtClean="0">
                <a:latin typeface="Calibri" pitchFamily="34" charset="0"/>
                <a:cs typeface="Calibri" pitchFamily="34" charset="0"/>
              </a:rPr>
              <a:t>1</a:t>
            </a:r>
            <a:r>
              <a:rPr lang="en-US" dirty="0" smtClean="0">
                <a:latin typeface="Calibri" pitchFamily="34" charset="0"/>
                <a:cs typeface="Calibri" pitchFamily="34" charset="0"/>
              </a:rPr>
              <a:t>  </a:t>
            </a:r>
            <a:endParaRPr lang="en-US" dirty="0">
              <a:latin typeface="Calibri" pitchFamily="34" charset="0"/>
              <a:cs typeface="Calibri" pitchFamily="34" charset="0"/>
            </a:endParaRPr>
          </a:p>
        </p:txBody>
      </p:sp>
      <p:sp>
        <p:nvSpPr>
          <p:cNvPr id="5" name="TextBox 4"/>
          <p:cNvSpPr txBox="1"/>
          <p:nvPr/>
        </p:nvSpPr>
        <p:spPr>
          <a:xfrm>
            <a:off x="990600" y="6019800"/>
            <a:ext cx="7162800" cy="523220"/>
          </a:xfrm>
          <a:prstGeom prst="rect">
            <a:avLst/>
          </a:prstGeom>
          <a:noFill/>
        </p:spPr>
        <p:txBody>
          <a:bodyPr wrap="square" rtlCol="0">
            <a:spAutoFit/>
          </a:bodyPr>
          <a:lstStyle/>
          <a:p>
            <a:r>
              <a:rPr lang="en-US" sz="1600" baseline="30000" dirty="0" smtClean="0"/>
              <a:t>1</a:t>
            </a:r>
            <a:r>
              <a:rPr lang="en-US" sz="1600" dirty="0"/>
              <a:t> </a:t>
            </a:r>
            <a:r>
              <a:rPr lang="en-US" sz="1100" dirty="0"/>
              <a:t>Diagnoses of HIV Infection in the United States and Dependent Areas, </a:t>
            </a:r>
            <a:r>
              <a:rPr lang="en-US" sz="1100" dirty="0" smtClean="0"/>
              <a:t>2011, HIV </a:t>
            </a:r>
            <a:r>
              <a:rPr lang="en-US" sz="1100" dirty="0"/>
              <a:t>Surveillance Report, Volume </a:t>
            </a:r>
            <a:r>
              <a:rPr lang="en-US" sz="1100" dirty="0" smtClean="0"/>
              <a:t>23, </a:t>
            </a:r>
            <a:r>
              <a:rPr lang="en-US" sz="1100" dirty="0" smtClean="0">
                <a:hlinkClick r:id="rId2"/>
              </a:rPr>
              <a:t>http</a:t>
            </a:r>
            <a:r>
              <a:rPr lang="en-US" sz="1100" dirty="0">
                <a:hlinkClick r:id="rId2"/>
              </a:rPr>
              <a:t>://</a:t>
            </a:r>
            <a:r>
              <a:rPr lang="en-US" sz="1100" dirty="0" smtClean="0">
                <a:hlinkClick r:id="rId2"/>
              </a:rPr>
              <a:t>www.cdc.gov/hiv/library/reports/surveillance/2011/surveillance_Report_vol_23.html</a:t>
            </a:r>
            <a:r>
              <a:rPr lang="en-US" sz="1100" dirty="0" smtClean="0"/>
              <a:t>  Accessed November 2013</a:t>
            </a:r>
            <a:endParaRPr lang="en-US" sz="1100" baseline="30000" dirty="0"/>
          </a:p>
        </p:txBody>
      </p:sp>
    </p:spTree>
    <p:extLst>
      <p:ext uri="{BB962C8B-B14F-4D97-AF65-F5344CB8AC3E}">
        <p14:creationId xmlns:p14="http://schemas.microsoft.com/office/powerpoint/2010/main" xmlns="" val="87226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prstClr val="black"/>
                </a:solidFill>
                <a:latin typeface="Calibri" pitchFamily="34" charset="0"/>
                <a:cs typeface="Calibri" pitchFamily="34" charset="0"/>
              </a:rPr>
              <a:t>NNHAAD Facts:</a:t>
            </a:r>
            <a:endParaRPr lang="en-US" dirty="0"/>
          </a:p>
        </p:txBody>
      </p:sp>
      <p:sp>
        <p:nvSpPr>
          <p:cNvPr id="4" name="Text Placeholder 3"/>
          <p:cNvSpPr>
            <a:spLocks noGrp="1"/>
          </p:cNvSpPr>
          <p:nvPr>
            <p:ph type="body" idx="1"/>
          </p:nvPr>
        </p:nvSpPr>
        <p:spPr/>
        <p:txBody>
          <a:bodyPr>
            <a:normAutofit fontScale="25000" lnSpcReduction="20000"/>
          </a:bodyPr>
          <a:lstStyle/>
          <a:p>
            <a:endParaRPr lang="en-US" dirty="0" smtClean="0">
              <a:solidFill>
                <a:srgbClr val="000000"/>
              </a:solidFill>
              <a:latin typeface="Calibri" pitchFamily="34" charset="0"/>
              <a:ea typeface="Calibri" pitchFamily="34" charset="0"/>
              <a:cs typeface="Calibri" pitchFamily="34" charset="0"/>
            </a:endParaRPr>
          </a:p>
          <a:p>
            <a:pPr algn="ctr"/>
            <a:r>
              <a:rPr lang="en-US" sz="7200" dirty="0" smtClean="0">
                <a:solidFill>
                  <a:srgbClr val="000000"/>
                </a:solidFill>
                <a:latin typeface="Calibri" pitchFamily="34" charset="0"/>
                <a:ea typeface="Calibri" pitchFamily="34" charset="0"/>
                <a:cs typeface="Calibri" pitchFamily="34" charset="0"/>
              </a:rPr>
              <a:t>HIV/AIDS </a:t>
            </a:r>
            <a:r>
              <a:rPr lang="en-US" sz="7200" dirty="0">
                <a:solidFill>
                  <a:srgbClr val="000000"/>
                </a:solidFill>
                <a:latin typeface="Calibri" pitchFamily="34" charset="0"/>
                <a:ea typeface="Calibri" pitchFamily="34" charset="0"/>
                <a:cs typeface="Calibri" pitchFamily="34" charset="0"/>
              </a:rPr>
              <a:t>AMONG AMERICAN INDIANS AND ALASKA NATIVES POPULATIONS</a:t>
            </a:r>
          </a:p>
          <a:p>
            <a:endParaRPr lang="en-US" dirty="0"/>
          </a:p>
        </p:txBody>
      </p:sp>
      <p:sp>
        <p:nvSpPr>
          <p:cNvPr id="5" name="Content Placeholder 4"/>
          <p:cNvSpPr>
            <a:spLocks noGrp="1"/>
          </p:cNvSpPr>
          <p:nvPr>
            <p:ph sz="half" idx="2"/>
          </p:nvPr>
        </p:nvSpPr>
        <p:spPr/>
        <p:txBody>
          <a:bodyPr/>
          <a:lstStyle/>
          <a:p>
            <a:pPr lvl="0" fontAlgn="base">
              <a:spcAft>
                <a:spcPct val="0"/>
              </a:spcAft>
              <a:buFont typeface="Arial" charset="0"/>
              <a:buChar char="•"/>
            </a:pPr>
            <a:r>
              <a:rPr lang="en-US" sz="2000" dirty="0">
                <a:solidFill>
                  <a:srgbClr val="000000"/>
                </a:solidFill>
                <a:latin typeface="Calibri" pitchFamily="34" charset="0"/>
              </a:rPr>
              <a:t>Since the beginning of the epidemic through </a:t>
            </a:r>
            <a:r>
              <a:rPr lang="en-US" sz="2000" dirty="0" smtClean="0">
                <a:solidFill>
                  <a:srgbClr val="000000"/>
                </a:solidFill>
                <a:latin typeface="Calibri" pitchFamily="34" charset="0"/>
              </a:rPr>
              <a:t>2010, 3194 </a:t>
            </a:r>
            <a:r>
              <a:rPr lang="en-US" sz="2000" dirty="0">
                <a:solidFill>
                  <a:srgbClr val="000000"/>
                </a:solidFill>
                <a:latin typeface="Calibri" pitchFamily="34" charset="0"/>
              </a:rPr>
              <a:t>American Indians/Alaska Natives (AI/AN) have been diagnosed </a:t>
            </a:r>
            <a:r>
              <a:rPr lang="en-US" sz="2000" dirty="0" smtClean="0">
                <a:solidFill>
                  <a:srgbClr val="000000"/>
                </a:solidFill>
                <a:latin typeface="Calibri" pitchFamily="34" charset="0"/>
              </a:rPr>
              <a:t>with HIV and 1696 with </a:t>
            </a:r>
            <a:r>
              <a:rPr lang="en-US" sz="2000" dirty="0">
                <a:solidFill>
                  <a:srgbClr val="000000"/>
                </a:solidFill>
                <a:latin typeface="Calibri" pitchFamily="34" charset="0"/>
              </a:rPr>
              <a:t>AIDS.</a:t>
            </a:r>
            <a:r>
              <a:rPr lang="en-US" sz="2000" baseline="30000" dirty="0">
                <a:solidFill>
                  <a:srgbClr val="000000"/>
                </a:solidFill>
                <a:latin typeface="Calibri" pitchFamily="34" charset="0"/>
              </a:rPr>
              <a:t>1</a:t>
            </a:r>
          </a:p>
          <a:p>
            <a:pPr lvl="0" fontAlgn="base">
              <a:spcAft>
                <a:spcPct val="0"/>
              </a:spcAft>
              <a:buFont typeface="Arial" charset="0"/>
              <a:buChar char="•"/>
            </a:pPr>
            <a:r>
              <a:rPr lang="en-US" sz="2000" dirty="0">
                <a:solidFill>
                  <a:srgbClr val="000000"/>
                </a:solidFill>
                <a:latin typeface="Calibri" pitchFamily="34" charset="0"/>
              </a:rPr>
              <a:t>An estimated </a:t>
            </a:r>
            <a:r>
              <a:rPr lang="en-US" sz="2000" dirty="0" smtClean="0">
                <a:solidFill>
                  <a:srgbClr val="000000"/>
                </a:solidFill>
                <a:latin typeface="Calibri" pitchFamily="34" charset="0"/>
              </a:rPr>
              <a:t>1945 </a:t>
            </a:r>
            <a:r>
              <a:rPr lang="en-US" sz="2000" dirty="0">
                <a:solidFill>
                  <a:srgbClr val="000000"/>
                </a:solidFill>
                <a:latin typeface="Calibri" pitchFamily="34" charset="0"/>
              </a:rPr>
              <a:t>AI/ANs with AIDS have passed away.</a:t>
            </a:r>
            <a:r>
              <a:rPr lang="en-US" sz="2000" baseline="30000" dirty="0">
                <a:solidFill>
                  <a:srgbClr val="000000"/>
                </a:solidFill>
                <a:latin typeface="Calibri" pitchFamily="34" charset="0"/>
              </a:rPr>
              <a:t>1</a:t>
            </a:r>
          </a:p>
          <a:p>
            <a:pPr lvl="0" fontAlgn="base">
              <a:spcAft>
                <a:spcPct val="0"/>
              </a:spcAft>
              <a:buFont typeface="Arial" charset="0"/>
              <a:buChar char="•"/>
            </a:pPr>
            <a:r>
              <a:rPr lang="en-US" sz="2000" dirty="0">
                <a:solidFill>
                  <a:srgbClr val="000000"/>
                </a:solidFill>
                <a:latin typeface="Calibri" pitchFamily="34" charset="0"/>
              </a:rPr>
              <a:t>By the end of </a:t>
            </a:r>
            <a:r>
              <a:rPr lang="en-US" sz="2000" dirty="0" smtClean="0">
                <a:solidFill>
                  <a:srgbClr val="0070C0"/>
                </a:solidFill>
                <a:latin typeface="Calibri" pitchFamily="34" charset="0"/>
              </a:rPr>
              <a:t>2010</a:t>
            </a:r>
            <a:r>
              <a:rPr lang="en-US" sz="2000" dirty="0" smtClean="0">
                <a:solidFill>
                  <a:srgbClr val="000000"/>
                </a:solidFill>
                <a:latin typeface="Calibri" pitchFamily="34" charset="0"/>
              </a:rPr>
              <a:t>, </a:t>
            </a:r>
            <a:r>
              <a:rPr lang="en-US" sz="2000" dirty="0">
                <a:solidFill>
                  <a:srgbClr val="000000"/>
                </a:solidFill>
                <a:latin typeface="Calibri" pitchFamily="34" charset="0"/>
              </a:rPr>
              <a:t>there were an estimated </a:t>
            </a:r>
            <a:r>
              <a:rPr lang="en-US" sz="2000" dirty="0" smtClean="0">
                <a:solidFill>
                  <a:srgbClr val="000000"/>
                </a:solidFill>
                <a:latin typeface="Calibri" pitchFamily="34" charset="0"/>
              </a:rPr>
              <a:t>4890 </a:t>
            </a:r>
            <a:r>
              <a:rPr lang="en-US" sz="2000" dirty="0">
                <a:solidFill>
                  <a:srgbClr val="000000"/>
                </a:solidFill>
                <a:latin typeface="Calibri" pitchFamily="34" charset="0"/>
              </a:rPr>
              <a:t>AI/ANs living with HIV/AIDS – </a:t>
            </a:r>
            <a:r>
              <a:rPr lang="en-US" sz="2000" dirty="0" smtClean="0">
                <a:solidFill>
                  <a:srgbClr val="000000"/>
                </a:solidFill>
                <a:latin typeface="Calibri" pitchFamily="34" charset="0"/>
              </a:rPr>
              <a:t>3650 men</a:t>
            </a:r>
            <a:r>
              <a:rPr lang="en-US" sz="2000" dirty="0">
                <a:solidFill>
                  <a:srgbClr val="000000"/>
                </a:solidFill>
                <a:latin typeface="Calibri" pitchFamily="34" charset="0"/>
              </a:rPr>
              <a:t>, </a:t>
            </a:r>
            <a:r>
              <a:rPr lang="en-US" sz="2000" dirty="0" smtClean="0">
                <a:solidFill>
                  <a:srgbClr val="000000"/>
                </a:solidFill>
                <a:latin typeface="Calibri" pitchFamily="34" charset="0"/>
              </a:rPr>
              <a:t>1232 </a:t>
            </a:r>
            <a:r>
              <a:rPr lang="en-US" sz="2000" dirty="0">
                <a:solidFill>
                  <a:srgbClr val="000000"/>
                </a:solidFill>
                <a:latin typeface="Calibri" pitchFamily="34" charset="0"/>
              </a:rPr>
              <a:t>women and </a:t>
            </a:r>
            <a:r>
              <a:rPr lang="en-US" sz="2000" dirty="0" smtClean="0">
                <a:solidFill>
                  <a:srgbClr val="000000"/>
                </a:solidFill>
                <a:latin typeface="Calibri" pitchFamily="34" charset="0"/>
              </a:rPr>
              <a:t>9 children under 13 years old.</a:t>
            </a:r>
            <a:r>
              <a:rPr lang="en-US" sz="2000" baseline="30000" dirty="0" smtClean="0">
                <a:solidFill>
                  <a:srgbClr val="000000"/>
                </a:solidFill>
                <a:latin typeface="Calibri" pitchFamily="34" charset="0"/>
              </a:rPr>
              <a:t>1</a:t>
            </a:r>
            <a:endParaRPr lang="en-US" sz="2000" baseline="30000" dirty="0">
              <a:solidFill>
                <a:srgbClr val="000000"/>
              </a:solidFill>
              <a:latin typeface="Calibri" pitchFamily="34" charset="0"/>
            </a:endParaRPr>
          </a:p>
          <a:p>
            <a:endParaRPr lang="en-US" dirty="0"/>
          </a:p>
        </p:txBody>
      </p:sp>
      <p:sp>
        <p:nvSpPr>
          <p:cNvPr id="6" name="Text Placeholder 5"/>
          <p:cNvSpPr>
            <a:spLocks noGrp="1"/>
          </p:cNvSpPr>
          <p:nvPr>
            <p:ph type="body" sz="quarter" idx="3"/>
          </p:nvPr>
        </p:nvSpPr>
        <p:spPr/>
        <p:txBody>
          <a:bodyPr>
            <a:normAutofit fontScale="25000" lnSpcReduction="20000"/>
          </a:bodyPr>
          <a:lstStyle/>
          <a:p>
            <a:endParaRPr lang="en-US" dirty="0" smtClean="0">
              <a:solidFill>
                <a:srgbClr val="000000"/>
              </a:solidFill>
              <a:latin typeface="Calibri" pitchFamily="34" charset="0"/>
              <a:ea typeface="Calibri" pitchFamily="34" charset="0"/>
              <a:cs typeface="Calibri" pitchFamily="34" charset="0"/>
            </a:endParaRPr>
          </a:p>
          <a:p>
            <a:pPr algn="ctr"/>
            <a:r>
              <a:rPr lang="en-US" sz="7200" dirty="0" smtClean="0">
                <a:solidFill>
                  <a:srgbClr val="000000"/>
                </a:solidFill>
                <a:latin typeface="Calibri" pitchFamily="34" charset="0"/>
                <a:ea typeface="Calibri" pitchFamily="34" charset="0"/>
                <a:cs typeface="Calibri" pitchFamily="34" charset="0"/>
              </a:rPr>
              <a:t>HIV/AIDS </a:t>
            </a:r>
            <a:r>
              <a:rPr lang="en-US" sz="7200" dirty="0">
                <a:solidFill>
                  <a:srgbClr val="000000"/>
                </a:solidFill>
                <a:latin typeface="Calibri" pitchFamily="34" charset="0"/>
                <a:ea typeface="Calibri" pitchFamily="34" charset="0"/>
                <a:cs typeface="Calibri" pitchFamily="34" charset="0"/>
              </a:rPr>
              <a:t>AMONG NATIVE HAWAIIAN &amp; OTHER PACIFIC ISLANDER POPULATIONS</a:t>
            </a:r>
          </a:p>
          <a:p>
            <a:endParaRPr lang="en-US" dirty="0"/>
          </a:p>
        </p:txBody>
      </p:sp>
      <p:sp>
        <p:nvSpPr>
          <p:cNvPr id="7" name="Content Placeholder 6"/>
          <p:cNvSpPr>
            <a:spLocks noGrp="1"/>
          </p:cNvSpPr>
          <p:nvPr>
            <p:ph sz="quarter" idx="4"/>
          </p:nvPr>
        </p:nvSpPr>
        <p:spPr/>
        <p:txBody>
          <a:bodyPr/>
          <a:lstStyle/>
          <a:p>
            <a:pPr>
              <a:spcBef>
                <a:spcPct val="0"/>
              </a:spcBef>
              <a:defRPr/>
            </a:pPr>
            <a:r>
              <a:rPr lang="en-US" sz="1900" dirty="0">
                <a:solidFill>
                  <a:sysClr val="windowText" lastClr="000000"/>
                </a:solidFill>
              </a:rPr>
              <a:t>An estimated </a:t>
            </a:r>
            <a:r>
              <a:rPr lang="en-US" sz="1900" dirty="0" smtClean="0">
                <a:solidFill>
                  <a:sysClr val="windowText" lastClr="000000"/>
                </a:solidFill>
              </a:rPr>
              <a:t>894 </a:t>
            </a:r>
            <a:r>
              <a:rPr lang="en-US" sz="1900" dirty="0">
                <a:solidFill>
                  <a:sysClr val="windowText" lastClr="000000"/>
                </a:solidFill>
              </a:rPr>
              <a:t>Native Hawaiians/Other Pacific Islanders (NHOPI) have been diagnosed with </a:t>
            </a:r>
            <a:r>
              <a:rPr lang="en-US" sz="1900" dirty="0" smtClean="0">
                <a:solidFill>
                  <a:sysClr val="windowText" lastClr="000000"/>
                </a:solidFill>
              </a:rPr>
              <a:t>HIV and 490 with AIDS.</a:t>
            </a:r>
            <a:r>
              <a:rPr lang="en-US" sz="1900" baseline="30000" dirty="0" smtClean="0">
                <a:solidFill>
                  <a:sysClr val="windowText" lastClr="000000"/>
                </a:solidFill>
              </a:rPr>
              <a:t>1</a:t>
            </a:r>
          </a:p>
          <a:p>
            <a:pPr marL="0" indent="0">
              <a:spcBef>
                <a:spcPct val="0"/>
              </a:spcBef>
              <a:buNone/>
              <a:defRPr/>
            </a:pPr>
            <a:endParaRPr lang="en-US" sz="1900" baseline="30000" dirty="0">
              <a:solidFill>
                <a:sysClr val="windowText" lastClr="000000"/>
              </a:solidFill>
            </a:endParaRPr>
          </a:p>
          <a:p>
            <a:pPr>
              <a:spcBef>
                <a:spcPct val="0"/>
              </a:spcBef>
              <a:defRPr/>
            </a:pPr>
            <a:r>
              <a:rPr lang="en-US" sz="1900" dirty="0">
                <a:solidFill>
                  <a:srgbClr val="000000"/>
                </a:solidFill>
              </a:rPr>
              <a:t>An estimated </a:t>
            </a:r>
            <a:r>
              <a:rPr lang="en-US" sz="1900" dirty="0" smtClean="0">
                <a:solidFill>
                  <a:srgbClr val="000000"/>
                </a:solidFill>
              </a:rPr>
              <a:t>364 </a:t>
            </a:r>
            <a:r>
              <a:rPr lang="en-US" sz="1900" dirty="0">
                <a:solidFill>
                  <a:sysClr val="windowText" lastClr="000000"/>
                </a:solidFill>
              </a:rPr>
              <a:t>NHOPIs with HIV/AIDS have passed </a:t>
            </a:r>
            <a:r>
              <a:rPr lang="en-US" sz="1900" dirty="0" smtClean="0">
                <a:solidFill>
                  <a:sysClr val="windowText" lastClr="000000"/>
                </a:solidFill>
              </a:rPr>
              <a:t>away.</a:t>
            </a:r>
            <a:r>
              <a:rPr lang="en-US" sz="1900" baseline="30000" dirty="0" smtClean="0">
                <a:solidFill>
                  <a:sysClr val="windowText" lastClr="000000"/>
                </a:solidFill>
              </a:rPr>
              <a:t>1</a:t>
            </a:r>
          </a:p>
          <a:p>
            <a:pPr marL="0" indent="0">
              <a:spcBef>
                <a:spcPct val="0"/>
              </a:spcBef>
              <a:buNone/>
              <a:defRPr/>
            </a:pPr>
            <a:endParaRPr lang="en-US" sz="1900" baseline="30000" dirty="0">
              <a:solidFill>
                <a:sysClr val="windowText" lastClr="000000"/>
              </a:solidFill>
            </a:endParaRPr>
          </a:p>
          <a:p>
            <a:pPr>
              <a:spcBef>
                <a:spcPct val="0"/>
              </a:spcBef>
              <a:defRPr/>
            </a:pPr>
            <a:r>
              <a:rPr lang="en-US" sz="1900" dirty="0">
                <a:solidFill>
                  <a:sysClr val="windowText" lastClr="000000"/>
                </a:solidFill>
              </a:rPr>
              <a:t>By the end of </a:t>
            </a:r>
            <a:r>
              <a:rPr lang="en-US" sz="1900" dirty="0" smtClean="0">
                <a:solidFill>
                  <a:srgbClr val="0070C0"/>
                </a:solidFill>
              </a:rPr>
              <a:t>2010</a:t>
            </a:r>
            <a:r>
              <a:rPr lang="en-US" sz="1900" dirty="0" smtClean="0">
                <a:solidFill>
                  <a:sysClr val="windowText" lastClr="000000"/>
                </a:solidFill>
              </a:rPr>
              <a:t>, </a:t>
            </a:r>
            <a:r>
              <a:rPr lang="en-US" sz="1900" dirty="0">
                <a:solidFill>
                  <a:sysClr val="windowText" lastClr="000000"/>
                </a:solidFill>
              </a:rPr>
              <a:t>there were an estimated </a:t>
            </a:r>
            <a:r>
              <a:rPr lang="en-US" sz="1900" dirty="0" smtClean="0">
                <a:solidFill>
                  <a:sysClr val="windowText" lastClr="000000"/>
                </a:solidFill>
              </a:rPr>
              <a:t>1384 </a:t>
            </a:r>
            <a:r>
              <a:rPr lang="en-US" sz="1900" dirty="0">
                <a:solidFill>
                  <a:sysClr val="windowText" lastClr="000000"/>
                </a:solidFill>
              </a:rPr>
              <a:t>NHOPIs living with HIV/AIDS – </a:t>
            </a:r>
            <a:r>
              <a:rPr lang="en-US" sz="1900" dirty="0" smtClean="0">
                <a:solidFill>
                  <a:sysClr val="windowText" lastClr="000000"/>
                </a:solidFill>
              </a:rPr>
              <a:t>1136 </a:t>
            </a:r>
            <a:r>
              <a:rPr lang="en-US" sz="1900" dirty="0">
                <a:solidFill>
                  <a:sysClr val="windowText" lastClr="000000"/>
                </a:solidFill>
              </a:rPr>
              <a:t>men, </a:t>
            </a:r>
            <a:r>
              <a:rPr lang="en-US" sz="1900" dirty="0" smtClean="0">
                <a:solidFill>
                  <a:sysClr val="windowText" lastClr="000000"/>
                </a:solidFill>
              </a:rPr>
              <a:t>259 </a:t>
            </a:r>
            <a:r>
              <a:rPr lang="en-US" sz="1900" dirty="0">
                <a:solidFill>
                  <a:sysClr val="windowText" lastClr="000000"/>
                </a:solidFill>
              </a:rPr>
              <a:t>women,  and </a:t>
            </a:r>
            <a:r>
              <a:rPr lang="en-US" sz="1900" dirty="0" smtClean="0">
                <a:solidFill>
                  <a:sysClr val="windowText" lastClr="000000"/>
                </a:solidFill>
              </a:rPr>
              <a:t>4 children under 13 years old.</a:t>
            </a:r>
            <a:r>
              <a:rPr lang="en-US" sz="1900" baseline="30000" dirty="0" smtClean="0">
                <a:solidFill>
                  <a:sysClr val="windowText" lastClr="000000"/>
                </a:solidFill>
              </a:rPr>
              <a:t>1</a:t>
            </a:r>
            <a:endParaRPr lang="en-US" sz="1900" baseline="30000" dirty="0">
              <a:solidFill>
                <a:sysClr val="windowText" lastClr="000000"/>
              </a:solidFill>
            </a:endParaRPr>
          </a:p>
          <a:p>
            <a:endParaRPr lang="en-US" dirty="0"/>
          </a:p>
        </p:txBody>
      </p:sp>
      <p:sp>
        <p:nvSpPr>
          <p:cNvPr id="9" name="TextBox 8"/>
          <p:cNvSpPr txBox="1"/>
          <p:nvPr/>
        </p:nvSpPr>
        <p:spPr>
          <a:xfrm>
            <a:off x="990600" y="6019800"/>
            <a:ext cx="7162800" cy="523220"/>
          </a:xfrm>
          <a:prstGeom prst="rect">
            <a:avLst/>
          </a:prstGeom>
          <a:noFill/>
        </p:spPr>
        <p:txBody>
          <a:bodyPr wrap="square" rtlCol="0">
            <a:spAutoFit/>
          </a:bodyPr>
          <a:lstStyle/>
          <a:p>
            <a:r>
              <a:rPr lang="en-US" sz="1600" baseline="30000" dirty="0" smtClean="0"/>
              <a:t>1</a:t>
            </a:r>
            <a:r>
              <a:rPr lang="en-US" sz="1600" dirty="0"/>
              <a:t> </a:t>
            </a:r>
            <a:r>
              <a:rPr lang="en-US" sz="1100" dirty="0"/>
              <a:t>Diagnoses of HIV Infection in the United States and Dependent Areas, </a:t>
            </a:r>
            <a:r>
              <a:rPr lang="en-US" sz="1100" dirty="0" smtClean="0"/>
              <a:t>2011, HIV </a:t>
            </a:r>
            <a:r>
              <a:rPr lang="en-US" sz="1100" dirty="0"/>
              <a:t>Surveillance Report, Volume </a:t>
            </a:r>
            <a:r>
              <a:rPr lang="en-US" sz="1100" dirty="0" smtClean="0"/>
              <a:t>23, </a:t>
            </a:r>
            <a:r>
              <a:rPr lang="en-US" sz="1100" dirty="0" smtClean="0">
                <a:hlinkClick r:id="rId2"/>
              </a:rPr>
              <a:t>http</a:t>
            </a:r>
            <a:r>
              <a:rPr lang="en-US" sz="1100" dirty="0">
                <a:hlinkClick r:id="rId2"/>
              </a:rPr>
              <a:t>://</a:t>
            </a:r>
            <a:r>
              <a:rPr lang="en-US" sz="1100" dirty="0" smtClean="0">
                <a:hlinkClick r:id="rId2"/>
              </a:rPr>
              <a:t>www.cdc.gov/hiv/library/reports/surveillance/2011/surveillance_Report_vol_23.html</a:t>
            </a:r>
            <a:r>
              <a:rPr lang="en-US" sz="1100" dirty="0" smtClean="0"/>
              <a:t>  Accessed November 2013</a:t>
            </a:r>
            <a:endParaRPr lang="en-US" sz="1100" baseline="30000" dirty="0"/>
          </a:p>
        </p:txBody>
      </p:sp>
    </p:spTree>
    <p:extLst>
      <p:ext uri="{BB962C8B-B14F-4D97-AF65-F5344CB8AC3E}">
        <p14:creationId xmlns:p14="http://schemas.microsoft.com/office/powerpoint/2010/main" xmlns="" val="377247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Diagnosis of New HIV and AIDS Diagnoses Annually</a:t>
            </a:r>
            <a:endParaRPr lang="en-US" dirty="0"/>
          </a:p>
        </p:txBody>
      </p:sp>
      <p:sp>
        <p:nvSpPr>
          <p:cNvPr id="6" name="TextBox 5"/>
          <p:cNvSpPr txBox="1"/>
          <p:nvPr/>
        </p:nvSpPr>
        <p:spPr>
          <a:xfrm>
            <a:off x="990600" y="6137702"/>
            <a:ext cx="7162800" cy="415498"/>
          </a:xfrm>
          <a:prstGeom prst="rect">
            <a:avLst/>
          </a:prstGeom>
          <a:noFill/>
        </p:spPr>
        <p:txBody>
          <a:bodyPr wrap="square" rtlCol="0">
            <a:spAutoFit/>
          </a:bodyPr>
          <a:lstStyle/>
          <a:p>
            <a:r>
              <a:rPr lang="en-US" sz="1100" baseline="30000" dirty="0" smtClean="0"/>
              <a:t>1</a:t>
            </a:r>
            <a:r>
              <a:rPr lang="en-US" sz="1100" dirty="0"/>
              <a:t> </a:t>
            </a:r>
            <a:r>
              <a:rPr lang="en-US" sz="900" dirty="0"/>
              <a:t>Diagnoses of HIV Infection in the United States and Dependent Areas, </a:t>
            </a:r>
            <a:r>
              <a:rPr lang="en-US" sz="900" dirty="0" smtClean="0"/>
              <a:t>2011, HIV </a:t>
            </a:r>
            <a:r>
              <a:rPr lang="en-US" sz="900" dirty="0"/>
              <a:t>Surveillance Report, Volume </a:t>
            </a:r>
            <a:r>
              <a:rPr lang="en-US" sz="900" dirty="0" smtClean="0"/>
              <a:t>23, </a:t>
            </a:r>
            <a:r>
              <a:rPr lang="en-US" sz="900" dirty="0" smtClean="0">
                <a:hlinkClick r:id="rId2"/>
              </a:rPr>
              <a:t>http</a:t>
            </a:r>
            <a:r>
              <a:rPr lang="en-US" sz="900" dirty="0">
                <a:hlinkClick r:id="rId2"/>
              </a:rPr>
              <a:t>://</a:t>
            </a:r>
            <a:r>
              <a:rPr lang="en-US" sz="900" dirty="0" smtClean="0">
                <a:hlinkClick r:id="rId2"/>
              </a:rPr>
              <a:t>www.cdc.gov/hiv/library/reports/surveillance/2011/surveillance_Report_vol_23.html</a:t>
            </a:r>
            <a:r>
              <a:rPr lang="en-US" sz="900" dirty="0" smtClean="0"/>
              <a:t>  Accessed November 2013</a:t>
            </a:r>
            <a:endParaRPr lang="en-US" sz="900" baseline="3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0132874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5904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Number of Native People Living with HIV or AIDS Annually</a:t>
            </a:r>
            <a:endParaRPr lang="en-US" dirty="0"/>
          </a:p>
        </p:txBody>
      </p:sp>
      <p:sp>
        <p:nvSpPr>
          <p:cNvPr id="5" name="TextBox 4"/>
          <p:cNvSpPr txBox="1"/>
          <p:nvPr/>
        </p:nvSpPr>
        <p:spPr>
          <a:xfrm>
            <a:off x="990600" y="6019800"/>
            <a:ext cx="7162800" cy="523220"/>
          </a:xfrm>
          <a:prstGeom prst="rect">
            <a:avLst/>
          </a:prstGeom>
          <a:noFill/>
        </p:spPr>
        <p:txBody>
          <a:bodyPr wrap="square" rtlCol="0">
            <a:spAutoFit/>
          </a:bodyPr>
          <a:lstStyle/>
          <a:p>
            <a:r>
              <a:rPr lang="en-US" sz="1600" baseline="30000" dirty="0" smtClean="0"/>
              <a:t>1</a:t>
            </a:r>
            <a:r>
              <a:rPr lang="en-US" sz="1600" dirty="0"/>
              <a:t> </a:t>
            </a:r>
            <a:r>
              <a:rPr lang="en-US" sz="1100" dirty="0"/>
              <a:t>Diagnoses of HIV Infection in the United States and Dependent Areas, </a:t>
            </a:r>
            <a:r>
              <a:rPr lang="en-US" sz="1100" dirty="0" smtClean="0"/>
              <a:t>2011, HIV </a:t>
            </a:r>
            <a:r>
              <a:rPr lang="en-US" sz="1100" dirty="0"/>
              <a:t>Surveillance Report, Volume </a:t>
            </a:r>
            <a:r>
              <a:rPr lang="en-US" sz="1100" dirty="0" smtClean="0"/>
              <a:t>23, </a:t>
            </a:r>
            <a:r>
              <a:rPr lang="en-US" sz="1100" dirty="0" smtClean="0">
                <a:hlinkClick r:id="rId2"/>
              </a:rPr>
              <a:t>http</a:t>
            </a:r>
            <a:r>
              <a:rPr lang="en-US" sz="1100" dirty="0">
                <a:hlinkClick r:id="rId2"/>
              </a:rPr>
              <a:t>://</a:t>
            </a:r>
            <a:r>
              <a:rPr lang="en-US" sz="1100" dirty="0" smtClean="0">
                <a:hlinkClick r:id="rId2"/>
              </a:rPr>
              <a:t>www.cdc.gov/hiv/library/reports/surveillance/2011/surveillance_Report_vol_23.html</a:t>
            </a:r>
            <a:r>
              <a:rPr lang="en-US" sz="1100" dirty="0" smtClean="0"/>
              <a:t>  Accessed November 2013</a:t>
            </a:r>
            <a:endParaRPr lang="en-US" sz="1100" baseline="30000" dirty="0"/>
          </a:p>
        </p:txBody>
      </p:sp>
      <p:graphicFrame>
        <p:nvGraphicFramePr>
          <p:cNvPr id="8" name="Content Placeholder 6"/>
          <p:cNvGraphicFramePr>
            <a:graphicFrameLocks noGrp="1"/>
          </p:cNvGraphicFramePr>
          <p:nvPr>
            <p:ph idx="1"/>
            <p:extLst>
              <p:ext uri="{D42A27DB-BD31-4B8C-83A1-F6EECF244321}">
                <p14:modId xmlns:p14="http://schemas.microsoft.com/office/powerpoint/2010/main" xmlns="" val="4081034544"/>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4561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2400" dirty="0"/>
              <a:t>Estimated Diagnoses of HIV Infection among Adult and Adolescent American Indians/Alaska Natives by Transmission Category and Gender, United States, 2011 </a:t>
            </a:r>
          </a:p>
        </p:txBody>
      </p:sp>
      <p:sp>
        <p:nvSpPr>
          <p:cNvPr id="7" name="TextBox 6"/>
          <p:cNvSpPr txBox="1"/>
          <p:nvPr/>
        </p:nvSpPr>
        <p:spPr>
          <a:xfrm>
            <a:off x="990600" y="6019800"/>
            <a:ext cx="7162800" cy="523220"/>
          </a:xfrm>
          <a:prstGeom prst="rect">
            <a:avLst/>
          </a:prstGeom>
          <a:noFill/>
        </p:spPr>
        <p:txBody>
          <a:bodyPr wrap="square" rtlCol="0">
            <a:spAutoFit/>
          </a:bodyPr>
          <a:lstStyle/>
          <a:p>
            <a:r>
              <a:rPr lang="en-US" sz="1600" baseline="30000" dirty="0" smtClean="0"/>
              <a:t>1</a:t>
            </a:r>
            <a:r>
              <a:rPr lang="en-US" sz="1600" dirty="0"/>
              <a:t> </a:t>
            </a:r>
            <a:r>
              <a:rPr lang="en-US" sz="1100" dirty="0"/>
              <a:t>Diagnoses of HIV Infection in the United States and Dependent Areas, </a:t>
            </a:r>
            <a:r>
              <a:rPr lang="en-US" sz="1100" dirty="0" smtClean="0"/>
              <a:t>2011, HIV </a:t>
            </a:r>
            <a:r>
              <a:rPr lang="en-US" sz="1100" dirty="0"/>
              <a:t>Surveillance Report, Volume </a:t>
            </a:r>
            <a:r>
              <a:rPr lang="en-US" sz="1100" dirty="0" smtClean="0"/>
              <a:t>23, </a:t>
            </a:r>
            <a:r>
              <a:rPr lang="en-US" sz="1100" dirty="0" smtClean="0">
                <a:hlinkClick r:id="rId2"/>
              </a:rPr>
              <a:t>http</a:t>
            </a:r>
            <a:r>
              <a:rPr lang="en-US" sz="1100" dirty="0">
                <a:hlinkClick r:id="rId2"/>
              </a:rPr>
              <a:t>://</a:t>
            </a:r>
            <a:r>
              <a:rPr lang="en-US" sz="1100" dirty="0" smtClean="0">
                <a:hlinkClick r:id="rId2"/>
              </a:rPr>
              <a:t>www.cdc.gov/hiv/library/reports/surveillance/2011/surveillance_Report_vol_23.html</a:t>
            </a:r>
            <a:r>
              <a:rPr lang="en-US" sz="1100" dirty="0" smtClean="0"/>
              <a:t>  Accessed November 2013</a:t>
            </a:r>
            <a:endParaRPr lang="en-US" sz="1100"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5666541"/>
              </p:ext>
            </p:extLst>
          </p:nvPr>
        </p:nvGraphicFramePr>
        <p:xfrm>
          <a:off x="28699" y="1752600"/>
          <a:ext cx="4781797"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xmlns="" val="1092723894"/>
              </p:ext>
            </p:extLst>
          </p:nvPr>
        </p:nvGraphicFramePr>
        <p:xfrm>
          <a:off x="4572000" y="1676400"/>
          <a:ext cx="45720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990600" y="5562600"/>
            <a:ext cx="7162800" cy="338554"/>
          </a:xfrm>
          <a:prstGeom prst="rect">
            <a:avLst/>
          </a:prstGeom>
          <a:noFill/>
        </p:spPr>
        <p:txBody>
          <a:bodyPr wrap="square" rtlCol="0">
            <a:spAutoFit/>
          </a:bodyPr>
          <a:lstStyle/>
          <a:p>
            <a:r>
              <a:rPr lang="en-US" sz="1600" dirty="0" smtClean="0"/>
              <a:t>Note: People can belong to more than one risk category. Totals do not equal 100%</a:t>
            </a:r>
            <a:endParaRPr lang="en-US" sz="1600" dirty="0"/>
          </a:p>
        </p:txBody>
      </p:sp>
    </p:spTree>
    <p:extLst>
      <p:ext uri="{BB962C8B-B14F-4D97-AF65-F5344CB8AC3E}">
        <p14:creationId xmlns:p14="http://schemas.microsoft.com/office/powerpoint/2010/main" xmlns="" val="284673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2400" dirty="0"/>
              <a:t>Estimated Diagnoses of HIV Infection among Adult and Adolescent American Indians/Alaska Natives by Transmission Category and Gender, United States, 2011 </a:t>
            </a:r>
          </a:p>
        </p:txBody>
      </p:sp>
      <p:sp>
        <p:nvSpPr>
          <p:cNvPr id="7" name="TextBox 6"/>
          <p:cNvSpPr txBox="1"/>
          <p:nvPr/>
        </p:nvSpPr>
        <p:spPr>
          <a:xfrm>
            <a:off x="990600" y="6019800"/>
            <a:ext cx="7162800" cy="523220"/>
          </a:xfrm>
          <a:prstGeom prst="rect">
            <a:avLst/>
          </a:prstGeom>
          <a:noFill/>
        </p:spPr>
        <p:txBody>
          <a:bodyPr wrap="square" rtlCol="0">
            <a:spAutoFit/>
          </a:bodyPr>
          <a:lstStyle/>
          <a:p>
            <a:r>
              <a:rPr lang="en-US" sz="1600" baseline="30000" dirty="0" smtClean="0"/>
              <a:t>1</a:t>
            </a:r>
            <a:r>
              <a:rPr lang="en-US" sz="1600" dirty="0"/>
              <a:t> </a:t>
            </a:r>
            <a:r>
              <a:rPr lang="en-US" sz="1100" dirty="0"/>
              <a:t>Diagnoses of HIV Infection in the United States and Dependent Areas, </a:t>
            </a:r>
            <a:r>
              <a:rPr lang="en-US" sz="1100" dirty="0" smtClean="0"/>
              <a:t>2011, HIV </a:t>
            </a:r>
            <a:r>
              <a:rPr lang="en-US" sz="1100" dirty="0"/>
              <a:t>Surveillance Report, Volume </a:t>
            </a:r>
            <a:r>
              <a:rPr lang="en-US" sz="1100" dirty="0" smtClean="0"/>
              <a:t>23, </a:t>
            </a:r>
            <a:r>
              <a:rPr lang="en-US" sz="1100" dirty="0" smtClean="0">
                <a:hlinkClick r:id="rId2"/>
              </a:rPr>
              <a:t>http</a:t>
            </a:r>
            <a:r>
              <a:rPr lang="en-US" sz="1100" dirty="0">
                <a:hlinkClick r:id="rId2"/>
              </a:rPr>
              <a:t>://</a:t>
            </a:r>
            <a:r>
              <a:rPr lang="en-US" sz="1100" dirty="0" smtClean="0">
                <a:hlinkClick r:id="rId2"/>
              </a:rPr>
              <a:t>www.cdc.gov/hiv/library/reports/surveillance/2011/surveillance_Report_vol_23.html</a:t>
            </a:r>
            <a:r>
              <a:rPr lang="en-US" sz="1100" dirty="0" smtClean="0"/>
              <a:t>  Accessed November 2013</a:t>
            </a:r>
            <a:endParaRPr lang="en-US" sz="1100"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07065707"/>
              </p:ext>
            </p:extLst>
          </p:nvPr>
        </p:nvGraphicFramePr>
        <p:xfrm>
          <a:off x="28699" y="1752600"/>
          <a:ext cx="4781797"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xmlns="" val="3054363041"/>
              </p:ext>
            </p:extLst>
          </p:nvPr>
        </p:nvGraphicFramePr>
        <p:xfrm>
          <a:off x="4572000" y="1676400"/>
          <a:ext cx="45720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90600" y="5562600"/>
            <a:ext cx="7162800" cy="338554"/>
          </a:xfrm>
          <a:prstGeom prst="rect">
            <a:avLst/>
          </a:prstGeom>
          <a:noFill/>
        </p:spPr>
        <p:txBody>
          <a:bodyPr wrap="square" rtlCol="0">
            <a:spAutoFit/>
          </a:bodyPr>
          <a:lstStyle/>
          <a:p>
            <a:r>
              <a:rPr lang="en-US" sz="1600" dirty="0" smtClean="0"/>
              <a:t>Note: People can belong to more than one risk category. Totals do not equal 100%</a:t>
            </a:r>
            <a:endParaRPr lang="en-US" sz="1600" dirty="0"/>
          </a:p>
        </p:txBody>
      </p:sp>
    </p:spTree>
    <p:extLst>
      <p:ext uri="{BB962C8B-B14F-4D97-AF65-F5344CB8AC3E}">
        <p14:creationId xmlns:p14="http://schemas.microsoft.com/office/powerpoint/2010/main" xmlns="" val="338115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cer Report">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cer Report">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778</TotalTime>
  <Words>1118</Words>
  <Application>Microsoft Office PowerPoint</Application>
  <PresentationFormat>On-screen Show (4:3)</PresentationFormat>
  <Paragraphs>121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ABOUT NNHAAD</vt:lpstr>
      <vt:lpstr>HIV/AIDS IMPACT IN NATIVE COMMUNITIES</vt:lpstr>
      <vt:lpstr>IMPACT COMPARED TO OTHER ETHNIC GROUPS</vt:lpstr>
      <vt:lpstr>NNHAAD Facts:</vt:lpstr>
      <vt:lpstr>Diagnosis of New HIV and AIDS Diagnoses Annually</vt:lpstr>
      <vt:lpstr>Number of Native People Living with HIV or AIDS Annually</vt:lpstr>
      <vt:lpstr>Estimated Diagnoses of HIV Infection among Adult and Adolescent American Indians/Alaska Natives by Transmission Category and Gender, United States, 2011 </vt:lpstr>
      <vt:lpstr>Estimated Diagnoses of HIV Infection among Adult and Adolescent American Indians/Alaska Natives by Transmission Category and Gender, United States, 2011 </vt:lpstr>
      <vt:lpstr>HIV/AIDS Among Native Children </vt:lpstr>
      <vt:lpstr>IHS Testing by Year</vt:lpstr>
      <vt:lpstr>IHS Testing Efforts</vt:lpstr>
      <vt:lpstr>Get on board…post your event on www.nnhaad.org/ </vt:lpstr>
      <vt:lpstr>Post your event on our NNHAAD Facebook page</vt:lpstr>
      <vt:lpstr>Host an NNHAAD Event</vt:lpstr>
      <vt:lpstr>Host an NNHAAD Event</vt:lpstr>
      <vt:lpstr>Other NNHAAD Ideas</vt:lpstr>
      <vt:lpstr>Other Awareness Days</vt:lpstr>
      <vt:lpstr>NNHAAD Committee</vt:lpstr>
      <vt:lpstr>Additional Resources</vt:lpstr>
    </vt:vector>
  </TitlesOfParts>
  <Company>Inter Tribal Council of Arizona,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NNHAAD</dc:title>
  <dc:creator>Gwenda Gorman</dc:creator>
  <cp:lastModifiedBy>AISRAEL</cp:lastModifiedBy>
  <cp:revision>49</cp:revision>
  <dcterms:created xsi:type="dcterms:W3CDTF">2012-12-04T16:27:16Z</dcterms:created>
  <dcterms:modified xsi:type="dcterms:W3CDTF">2014-01-27T19:31:45Z</dcterms:modified>
</cp:coreProperties>
</file>