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76" r:id="rId7"/>
    <p:sldId id="277" r:id="rId8"/>
    <p:sldId id="264" r:id="rId9"/>
    <p:sldId id="275" r:id="rId10"/>
    <p:sldId id="265" r:id="rId11"/>
    <p:sldId id="278" r:id="rId12"/>
    <p:sldId id="279" r:id="rId13"/>
    <p:sldId id="268" r:id="rId14"/>
    <p:sldId id="274" r:id="rId15"/>
    <p:sldId id="269" r:id="rId16"/>
    <p:sldId id="257"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8" autoAdjust="0"/>
  </p:normalViewPr>
  <p:slideViewPr>
    <p:cSldViewPr>
      <p:cViewPr>
        <p:scale>
          <a:sx n="80" d="100"/>
          <a:sy n="80" d="100"/>
        </p:scale>
        <p:origin x="-2430" y="-10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ITCASRV6\UserFolders$\RayseniaJ\Desktop\Gwen%20PP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TCASRV6\UserFolders$\RayseniaJ\Desktop\Gwen%20PP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876181675792447E-2"/>
          <c:y val="8.4173467613411782E-2"/>
          <c:w val="0.89481337304747077"/>
          <c:h val="0.83622402569353815"/>
        </c:manualLayout>
      </c:layout>
      <c:lineChart>
        <c:grouping val="standard"/>
        <c:ser>
          <c:idx val="0"/>
          <c:order val="0"/>
          <c:tx>
            <c:strRef>
              <c:f>Sheet1!$A$2</c:f>
              <c:strCache>
                <c:ptCount val="1"/>
                <c:pt idx="0">
                  <c:v>AIAN New HIV Dx</c:v>
                </c:pt>
              </c:strCache>
            </c:strRef>
          </c:tx>
          <c:spPr>
            <a:ln>
              <a:solidFill>
                <a:schemeClr val="accent5">
                  <a:lumMod val="60000"/>
                  <a:lumOff val="40000"/>
                </a:schemeClr>
              </a:solidFill>
              <a:prstDash val="dash"/>
            </a:ln>
          </c:spPr>
          <c:marker>
            <c:symbol val="circle"/>
            <c:size val="6"/>
            <c:spPr>
              <a:solidFill>
                <a:schemeClr val="accent5">
                  <a:lumMod val="60000"/>
                  <a:lumOff val="40000"/>
                </a:schemeClr>
              </a:solidFill>
              <a:ln>
                <a:solidFill>
                  <a:schemeClr val="accent5">
                    <a:lumMod val="60000"/>
                    <a:lumOff val="40000"/>
                  </a:schemeClr>
                </a:solidFill>
              </a:ln>
            </c:spPr>
          </c:marker>
          <c:dLbls>
            <c:txPr>
              <a:bodyPr/>
              <a:lstStyle/>
              <a:p>
                <a:pPr>
                  <a:defRPr sz="1200"/>
                </a:pPr>
                <a:endParaRPr lang="en-US"/>
              </a:p>
            </c:txPr>
            <c:dLblPos val="b"/>
            <c:showVal val="1"/>
          </c:dLbls>
          <c:cat>
            <c:numRef>
              <c:f>Sheet1!$B$1:$E$1</c:f>
              <c:numCache>
                <c:formatCode>General</c:formatCode>
                <c:ptCount val="4"/>
                <c:pt idx="0">
                  <c:v>2007</c:v>
                </c:pt>
                <c:pt idx="1">
                  <c:v>2008</c:v>
                </c:pt>
                <c:pt idx="2">
                  <c:v>2009</c:v>
                </c:pt>
                <c:pt idx="3">
                  <c:v>2010</c:v>
                </c:pt>
              </c:numCache>
            </c:numRef>
          </c:cat>
          <c:val>
            <c:numRef>
              <c:f>Sheet1!$B$2:$E$2</c:f>
              <c:numCache>
                <c:formatCode>General</c:formatCode>
                <c:ptCount val="4"/>
                <c:pt idx="0">
                  <c:v>207</c:v>
                </c:pt>
                <c:pt idx="1">
                  <c:v>221</c:v>
                </c:pt>
                <c:pt idx="2">
                  <c:v>208</c:v>
                </c:pt>
                <c:pt idx="3">
                  <c:v>225</c:v>
                </c:pt>
              </c:numCache>
            </c:numRef>
          </c:val>
        </c:ser>
        <c:ser>
          <c:idx val="1"/>
          <c:order val="1"/>
          <c:tx>
            <c:strRef>
              <c:f>Sheet1!$A$3</c:f>
              <c:strCache>
                <c:ptCount val="1"/>
                <c:pt idx="0">
                  <c:v>AIAN New AIDS Dx</c:v>
                </c:pt>
              </c:strCache>
            </c:strRef>
          </c:tx>
          <c:spPr>
            <a:ln>
              <a:solidFill>
                <a:schemeClr val="accent5">
                  <a:lumMod val="75000"/>
                </a:schemeClr>
              </a:solidFill>
            </a:ln>
          </c:spPr>
          <c:marker>
            <c:symbol val="circle"/>
            <c:size val="6"/>
            <c:spPr>
              <a:solidFill>
                <a:schemeClr val="accent5">
                  <a:lumMod val="75000"/>
                </a:schemeClr>
              </a:solidFill>
              <a:ln>
                <a:solidFill>
                  <a:schemeClr val="accent5">
                    <a:lumMod val="75000"/>
                  </a:schemeClr>
                </a:solidFill>
              </a:ln>
            </c:spPr>
          </c:marker>
          <c:dLbls>
            <c:txPr>
              <a:bodyPr/>
              <a:lstStyle/>
              <a:p>
                <a:pPr>
                  <a:defRPr sz="1200"/>
                </a:pPr>
                <a:endParaRPr lang="en-US"/>
              </a:p>
            </c:txPr>
            <c:dLblPos val="b"/>
            <c:showVal val="1"/>
          </c:dLbls>
          <c:cat>
            <c:numRef>
              <c:f>Sheet1!$B$1:$E$1</c:f>
              <c:numCache>
                <c:formatCode>General</c:formatCode>
                <c:ptCount val="4"/>
                <c:pt idx="0">
                  <c:v>2007</c:v>
                </c:pt>
                <c:pt idx="1">
                  <c:v>2008</c:v>
                </c:pt>
                <c:pt idx="2">
                  <c:v>2009</c:v>
                </c:pt>
                <c:pt idx="3">
                  <c:v>2010</c:v>
                </c:pt>
              </c:numCache>
            </c:numRef>
          </c:cat>
          <c:val>
            <c:numRef>
              <c:f>Sheet1!$B$3:$E$3</c:f>
              <c:numCache>
                <c:formatCode>General</c:formatCode>
                <c:ptCount val="4"/>
                <c:pt idx="0">
                  <c:v>127</c:v>
                </c:pt>
                <c:pt idx="1">
                  <c:v>167</c:v>
                </c:pt>
                <c:pt idx="2">
                  <c:v>136</c:v>
                </c:pt>
                <c:pt idx="3">
                  <c:v>170</c:v>
                </c:pt>
              </c:numCache>
            </c:numRef>
          </c:val>
        </c:ser>
        <c:ser>
          <c:idx val="2"/>
          <c:order val="2"/>
          <c:tx>
            <c:strRef>
              <c:f>Sheet1!$A$4</c:f>
              <c:strCache>
                <c:ptCount val="1"/>
                <c:pt idx="0">
                  <c:v>NHOPI New HIV Dx</c:v>
                </c:pt>
              </c:strCache>
            </c:strRef>
          </c:tx>
          <c:spPr>
            <a:ln>
              <a:solidFill>
                <a:schemeClr val="accent2">
                  <a:lumMod val="60000"/>
                  <a:lumOff val="40000"/>
                </a:schemeClr>
              </a:solidFill>
              <a:prstDash val="dash"/>
            </a:ln>
          </c:spPr>
          <c:marker>
            <c:symbol val="circle"/>
            <c:size val="5"/>
            <c:spPr>
              <a:solidFill>
                <a:schemeClr val="accent2">
                  <a:lumMod val="60000"/>
                  <a:lumOff val="40000"/>
                </a:schemeClr>
              </a:solidFill>
              <a:ln>
                <a:solidFill>
                  <a:schemeClr val="accent2">
                    <a:lumMod val="60000"/>
                    <a:lumOff val="40000"/>
                  </a:schemeClr>
                </a:solidFill>
              </a:ln>
            </c:spPr>
          </c:marker>
          <c:dLbls>
            <c:txPr>
              <a:bodyPr/>
              <a:lstStyle/>
              <a:p>
                <a:pPr>
                  <a:defRPr sz="1200"/>
                </a:pPr>
                <a:endParaRPr lang="en-US"/>
              </a:p>
            </c:txPr>
            <c:dLblPos val="t"/>
            <c:showVal val="1"/>
          </c:dLbls>
          <c:cat>
            <c:numRef>
              <c:f>Sheet1!$B$1:$E$1</c:f>
              <c:numCache>
                <c:formatCode>General</c:formatCode>
                <c:ptCount val="4"/>
                <c:pt idx="0">
                  <c:v>2007</c:v>
                </c:pt>
                <c:pt idx="1">
                  <c:v>2008</c:v>
                </c:pt>
                <c:pt idx="2">
                  <c:v>2009</c:v>
                </c:pt>
                <c:pt idx="3">
                  <c:v>2010</c:v>
                </c:pt>
              </c:numCache>
            </c:numRef>
          </c:cat>
          <c:val>
            <c:numRef>
              <c:f>Sheet1!$B$4:$E$4</c:f>
              <c:numCache>
                <c:formatCode>General</c:formatCode>
                <c:ptCount val="4"/>
                <c:pt idx="0">
                  <c:v>67</c:v>
                </c:pt>
                <c:pt idx="1">
                  <c:v>62</c:v>
                </c:pt>
                <c:pt idx="2">
                  <c:v>72</c:v>
                </c:pt>
                <c:pt idx="3">
                  <c:v>64</c:v>
                </c:pt>
              </c:numCache>
            </c:numRef>
          </c:val>
        </c:ser>
        <c:ser>
          <c:idx val="3"/>
          <c:order val="3"/>
          <c:tx>
            <c:strRef>
              <c:f>Sheet1!$A$5</c:f>
              <c:strCache>
                <c:ptCount val="1"/>
                <c:pt idx="0">
                  <c:v>NHOPI New AIDS Dx</c:v>
                </c:pt>
              </c:strCache>
            </c:strRef>
          </c:tx>
          <c:spPr>
            <a:ln>
              <a:solidFill>
                <a:schemeClr val="accent2">
                  <a:lumMod val="75000"/>
                </a:schemeClr>
              </a:solidFill>
            </a:ln>
          </c:spPr>
          <c:marker>
            <c:symbol val="circle"/>
            <c:size val="5"/>
            <c:spPr>
              <a:solidFill>
                <a:schemeClr val="accent2">
                  <a:lumMod val="75000"/>
                </a:schemeClr>
              </a:solidFill>
              <a:ln>
                <a:solidFill>
                  <a:schemeClr val="accent2">
                    <a:lumMod val="75000"/>
                  </a:schemeClr>
                </a:solidFill>
              </a:ln>
            </c:spPr>
          </c:marker>
          <c:dLbls>
            <c:txPr>
              <a:bodyPr/>
              <a:lstStyle/>
              <a:p>
                <a:pPr>
                  <a:defRPr sz="1200"/>
                </a:pPr>
                <a:endParaRPr lang="en-US"/>
              </a:p>
            </c:txPr>
            <c:dLblPos val="b"/>
            <c:showVal val="1"/>
          </c:dLbls>
          <c:cat>
            <c:numRef>
              <c:f>Sheet1!$B$1:$E$1</c:f>
              <c:numCache>
                <c:formatCode>General</c:formatCode>
                <c:ptCount val="4"/>
                <c:pt idx="0">
                  <c:v>2007</c:v>
                </c:pt>
                <c:pt idx="1">
                  <c:v>2008</c:v>
                </c:pt>
                <c:pt idx="2">
                  <c:v>2009</c:v>
                </c:pt>
                <c:pt idx="3">
                  <c:v>2010</c:v>
                </c:pt>
              </c:numCache>
            </c:numRef>
          </c:cat>
          <c:val>
            <c:numRef>
              <c:f>Sheet1!$B$5:$E$5</c:f>
              <c:numCache>
                <c:formatCode>General</c:formatCode>
                <c:ptCount val="4"/>
                <c:pt idx="0">
                  <c:v>47</c:v>
                </c:pt>
                <c:pt idx="1">
                  <c:v>42</c:v>
                </c:pt>
                <c:pt idx="2">
                  <c:v>52</c:v>
                </c:pt>
                <c:pt idx="3">
                  <c:v>44</c:v>
                </c:pt>
              </c:numCache>
            </c:numRef>
          </c:val>
        </c:ser>
        <c:marker val="1"/>
        <c:axId val="107982848"/>
        <c:axId val="107984384"/>
      </c:lineChart>
      <c:catAx>
        <c:axId val="107982848"/>
        <c:scaling>
          <c:orientation val="minMax"/>
        </c:scaling>
        <c:axPos val="b"/>
        <c:numFmt formatCode="General" sourceLinked="1"/>
        <c:majorTickMark val="none"/>
        <c:tickLblPos val="nextTo"/>
        <c:txPr>
          <a:bodyPr/>
          <a:lstStyle/>
          <a:p>
            <a:pPr>
              <a:defRPr sz="1200"/>
            </a:pPr>
            <a:endParaRPr lang="en-US"/>
          </a:p>
        </c:txPr>
        <c:crossAx val="107984384"/>
        <c:crosses val="autoZero"/>
        <c:auto val="1"/>
        <c:lblAlgn val="ctr"/>
        <c:lblOffset val="100"/>
      </c:catAx>
      <c:valAx>
        <c:axId val="107984384"/>
        <c:scaling>
          <c:orientation val="minMax"/>
        </c:scaling>
        <c:axPos val="l"/>
        <c:majorGridlines>
          <c:spPr>
            <a:ln>
              <a:solidFill>
                <a:schemeClr val="bg1">
                  <a:lumMod val="75000"/>
                </a:schemeClr>
              </a:solidFill>
            </a:ln>
          </c:spPr>
        </c:majorGridlines>
        <c:title>
          <c:tx>
            <c:rich>
              <a:bodyPr rot="-5400000" vert="horz"/>
              <a:lstStyle/>
              <a:p>
                <a:pPr>
                  <a:defRPr sz="1600"/>
                </a:pPr>
                <a:r>
                  <a:rPr lang="en-US" sz="1600"/>
                  <a:t>Number of Cases</a:t>
                </a:r>
              </a:p>
            </c:rich>
          </c:tx>
          <c:layout>
            <c:manualLayout>
              <c:xMode val="edge"/>
              <c:yMode val="edge"/>
              <c:x val="9.7100709633518101E-4"/>
              <c:y val="0.32435234290284942"/>
            </c:manualLayout>
          </c:layout>
        </c:title>
        <c:numFmt formatCode="General" sourceLinked="1"/>
        <c:majorTickMark val="none"/>
        <c:tickLblPos val="nextTo"/>
        <c:spPr>
          <a:ln w="9525">
            <a:noFill/>
          </a:ln>
        </c:spPr>
        <c:txPr>
          <a:bodyPr/>
          <a:lstStyle/>
          <a:p>
            <a:pPr>
              <a:defRPr sz="1200"/>
            </a:pPr>
            <a:endParaRPr lang="en-US"/>
          </a:p>
        </c:txPr>
        <c:crossAx val="107982848"/>
        <c:crosses val="autoZero"/>
        <c:crossBetween val="between"/>
      </c:valAx>
    </c:plotArea>
    <c:legend>
      <c:legendPos val="b"/>
      <c:layout>
        <c:manualLayout>
          <c:xMode val="edge"/>
          <c:yMode val="edge"/>
          <c:x val="7.4186108680859342E-2"/>
          <c:y val="1.7980482827632514E-2"/>
          <c:w val="0.86168470514219464"/>
          <c:h val="4.6156957038177723E-2"/>
        </c:manualLayout>
      </c:layout>
      <c:txPr>
        <a:bodyPr/>
        <a:lstStyle/>
        <a:p>
          <a:pPr>
            <a:defRPr sz="12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17379945562361"/>
          <c:y val="0.10570940790656728"/>
          <c:w val="0.88015505006318706"/>
          <c:h val="0.82978026961855245"/>
        </c:manualLayout>
      </c:layout>
      <c:lineChart>
        <c:grouping val="standard"/>
        <c:ser>
          <c:idx val="0"/>
          <c:order val="0"/>
          <c:tx>
            <c:strRef>
              <c:f>Sheet1!$N$2</c:f>
              <c:strCache>
                <c:ptCount val="1"/>
                <c:pt idx="0">
                  <c:v>AIAN Living with HIV</c:v>
                </c:pt>
              </c:strCache>
            </c:strRef>
          </c:tx>
          <c:spPr>
            <a:ln>
              <a:solidFill>
                <a:schemeClr val="accent5">
                  <a:lumMod val="60000"/>
                  <a:lumOff val="40000"/>
                </a:schemeClr>
              </a:solidFill>
              <a:prstDash val="dash"/>
            </a:ln>
          </c:spPr>
          <c:marker>
            <c:symbol val="circle"/>
            <c:size val="6"/>
            <c:spPr>
              <a:solidFill>
                <a:schemeClr val="accent5">
                  <a:lumMod val="60000"/>
                  <a:lumOff val="40000"/>
                </a:schemeClr>
              </a:solidFill>
              <a:ln>
                <a:solidFill>
                  <a:schemeClr val="accent5">
                    <a:lumMod val="60000"/>
                    <a:lumOff val="40000"/>
                  </a:schemeClr>
                </a:solidFill>
              </a:ln>
            </c:spPr>
          </c:marker>
          <c:dLbls>
            <c:txPr>
              <a:bodyPr/>
              <a:lstStyle/>
              <a:p>
                <a:pPr>
                  <a:defRPr sz="1200"/>
                </a:pPr>
                <a:endParaRPr lang="en-US"/>
              </a:p>
            </c:txPr>
            <c:dLblPos val="b"/>
            <c:showVal val="1"/>
          </c:dLbls>
          <c:cat>
            <c:numRef>
              <c:f>Sheet1!$O$1:$Q$1</c:f>
              <c:numCache>
                <c:formatCode>General</c:formatCode>
                <c:ptCount val="3"/>
                <c:pt idx="0">
                  <c:v>2007</c:v>
                </c:pt>
                <c:pt idx="1">
                  <c:v>2008</c:v>
                </c:pt>
                <c:pt idx="2">
                  <c:v>2009</c:v>
                </c:pt>
              </c:numCache>
            </c:numRef>
          </c:cat>
          <c:val>
            <c:numRef>
              <c:f>Sheet1!$O$2:$Q$2</c:f>
              <c:numCache>
                <c:formatCode>General</c:formatCode>
                <c:ptCount val="3"/>
                <c:pt idx="0">
                  <c:v>2825</c:v>
                </c:pt>
                <c:pt idx="1">
                  <c:v>2930</c:v>
                </c:pt>
                <c:pt idx="2">
                  <c:v>3039</c:v>
                </c:pt>
              </c:numCache>
            </c:numRef>
          </c:val>
        </c:ser>
        <c:ser>
          <c:idx val="1"/>
          <c:order val="1"/>
          <c:tx>
            <c:strRef>
              <c:f>Sheet1!$N$3</c:f>
              <c:strCache>
                <c:ptCount val="1"/>
                <c:pt idx="0">
                  <c:v>AIAN Living with AIDS</c:v>
                </c:pt>
              </c:strCache>
            </c:strRef>
          </c:tx>
          <c:spPr>
            <a:ln>
              <a:solidFill>
                <a:schemeClr val="accent5">
                  <a:lumMod val="75000"/>
                </a:schemeClr>
              </a:solidFill>
            </a:ln>
          </c:spPr>
          <c:marker>
            <c:symbol val="circle"/>
            <c:size val="6"/>
            <c:spPr>
              <a:solidFill>
                <a:schemeClr val="accent5">
                  <a:lumMod val="75000"/>
                </a:schemeClr>
              </a:solidFill>
              <a:ln>
                <a:solidFill>
                  <a:schemeClr val="accent5">
                    <a:lumMod val="75000"/>
                  </a:schemeClr>
                </a:solidFill>
              </a:ln>
            </c:spPr>
          </c:marker>
          <c:dLbls>
            <c:txPr>
              <a:bodyPr/>
              <a:lstStyle/>
              <a:p>
                <a:pPr>
                  <a:defRPr sz="1200"/>
                </a:pPr>
                <a:endParaRPr lang="en-US"/>
              </a:p>
            </c:txPr>
            <c:dLblPos val="t"/>
            <c:showVal val="1"/>
          </c:dLbls>
          <c:cat>
            <c:numRef>
              <c:f>Sheet1!$O$1:$Q$1</c:f>
              <c:numCache>
                <c:formatCode>General</c:formatCode>
                <c:ptCount val="3"/>
                <c:pt idx="0">
                  <c:v>2007</c:v>
                </c:pt>
                <c:pt idx="1">
                  <c:v>2008</c:v>
                </c:pt>
                <c:pt idx="2">
                  <c:v>2009</c:v>
                </c:pt>
              </c:numCache>
            </c:numRef>
          </c:cat>
          <c:val>
            <c:numRef>
              <c:f>Sheet1!$O$3:$Q$3</c:f>
              <c:numCache>
                <c:formatCode>General</c:formatCode>
                <c:ptCount val="3"/>
                <c:pt idx="0">
                  <c:v>1528</c:v>
                </c:pt>
                <c:pt idx="1">
                  <c:v>1601</c:v>
                </c:pt>
                <c:pt idx="2">
                  <c:v>1658</c:v>
                </c:pt>
              </c:numCache>
            </c:numRef>
          </c:val>
        </c:ser>
        <c:ser>
          <c:idx val="2"/>
          <c:order val="2"/>
          <c:tx>
            <c:strRef>
              <c:f>Sheet1!$N$4</c:f>
              <c:strCache>
                <c:ptCount val="1"/>
                <c:pt idx="0">
                  <c:v>NHOPI Living with HIV</c:v>
                </c:pt>
              </c:strCache>
            </c:strRef>
          </c:tx>
          <c:spPr>
            <a:ln>
              <a:solidFill>
                <a:schemeClr val="accent2">
                  <a:lumMod val="60000"/>
                  <a:lumOff val="40000"/>
                </a:schemeClr>
              </a:solidFill>
              <a:prstDash val="dash"/>
            </a:ln>
          </c:spPr>
          <c:marker>
            <c:symbol val="circle"/>
            <c:size val="6"/>
            <c:spPr>
              <a:solidFill>
                <a:schemeClr val="accent2">
                  <a:lumMod val="60000"/>
                  <a:lumOff val="40000"/>
                </a:schemeClr>
              </a:solidFill>
              <a:ln>
                <a:solidFill>
                  <a:schemeClr val="accent2">
                    <a:lumMod val="60000"/>
                    <a:lumOff val="40000"/>
                  </a:schemeClr>
                </a:solidFill>
              </a:ln>
            </c:spPr>
          </c:marker>
          <c:dLbls>
            <c:txPr>
              <a:bodyPr/>
              <a:lstStyle/>
              <a:p>
                <a:pPr>
                  <a:defRPr sz="1200"/>
                </a:pPr>
                <a:endParaRPr lang="en-US"/>
              </a:p>
            </c:txPr>
            <c:dLblPos val="t"/>
            <c:showVal val="1"/>
          </c:dLbls>
          <c:cat>
            <c:numRef>
              <c:f>Sheet1!$O$1:$Q$1</c:f>
              <c:numCache>
                <c:formatCode>General</c:formatCode>
                <c:ptCount val="3"/>
                <c:pt idx="0">
                  <c:v>2007</c:v>
                </c:pt>
                <c:pt idx="1">
                  <c:v>2008</c:v>
                </c:pt>
                <c:pt idx="2">
                  <c:v>2009</c:v>
                </c:pt>
              </c:numCache>
            </c:numRef>
          </c:cat>
          <c:val>
            <c:numRef>
              <c:f>Sheet1!$O$4:$Q$4</c:f>
              <c:numCache>
                <c:formatCode>General</c:formatCode>
                <c:ptCount val="3"/>
                <c:pt idx="0">
                  <c:v>486</c:v>
                </c:pt>
                <c:pt idx="1">
                  <c:v>541</c:v>
                </c:pt>
                <c:pt idx="2">
                  <c:v>607</c:v>
                </c:pt>
              </c:numCache>
            </c:numRef>
          </c:val>
        </c:ser>
        <c:ser>
          <c:idx val="3"/>
          <c:order val="3"/>
          <c:tx>
            <c:strRef>
              <c:f>Sheet1!$N$5</c:f>
              <c:strCache>
                <c:ptCount val="1"/>
                <c:pt idx="0">
                  <c:v>NHOPI Living with AIDS</c:v>
                </c:pt>
              </c:strCache>
            </c:strRef>
          </c:tx>
          <c:spPr>
            <a:ln>
              <a:solidFill>
                <a:schemeClr val="accent2">
                  <a:lumMod val="75000"/>
                </a:schemeClr>
              </a:solidFill>
            </a:ln>
          </c:spPr>
          <c:marker>
            <c:symbol val="none"/>
          </c:marker>
          <c:dPt>
            <c:idx val="1"/>
            <c:marker>
              <c:symbol val="circle"/>
              <c:size val="6"/>
            </c:marker>
          </c:dPt>
          <c:dPt>
            <c:idx val="2"/>
            <c:marker>
              <c:symbol val="circle"/>
              <c:size val="6"/>
            </c:marker>
          </c:dPt>
          <c:dLbls>
            <c:txPr>
              <a:bodyPr/>
              <a:lstStyle/>
              <a:p>
                <a:pPr>
                  <a:defRPr sz="1200"/>
                </a:pPr>
                <a:endParaRPr lang="en-US"/>
              </a:p>
            </c:txPr>
            <c:dLblPos val="b"/>
            <c:showVal val="1"/>
          </c:dLbls>
          <c:cat>
            <c:numRef>
              <c:f>Sheet1!$O$1:$Q$1</c:f>
              <c:numCache>
                <c:formatCode>General</c:formatCode>
                <c:ptCount val="3"/>
                <c:pt idx="0">
                  <c:v>2007</c:v>
                </c:pt>
                <c:pt idx="1">
                  <c:v>2008</c:v>
                </c:pt>
                <c:pt idx="2">
                  <c:v>2009</c:v>
                </c:pt>
              </c:numCache>
            </c:numRef>
          </c:cat>
          <c:val>
            <c:numRef>
              <c:f>Sheet1!$O$5:$Q$5</c:f>
              <c:numCache>
                <c:formatCode>General</c:formatCode>
                <c:ptCount val="3"/>
                <c:pt idx="0">
                  <c:v>399</c:v>
                </c:pt>
                <c:pt idx="1">
                  <c:v>426</c:v>
                </c:pt>
                <c:pt idx="2">
                  <c:v>471</c:v>
                </c:pt>
              </c:numCache>
            </c:numRef>
          </c:val>
        </c:ser>
        <c:marker val="1"/>
        <c:axId val="103896576"/>
        <c:axId val="103898112"/>
      </c:lineChart>
      <c:catAx>
        <c:axId val="103896576"/>
        <c:scaling>
          <c:orientation val="minMax"/>
        </c:scaling>
        <c:axPos val="b"/>
        <c:numFmt formatCode="General" sourceLinked="1"/>
        <c:majorTickMark val="none"/>
        <c:tickLblPos val="nextTo"/>
        <c:txPr>
          <a:bodyPr/>
          <a:lstStyle/>
          <a:p>
            <a:pPr>
              <a:defRPr sz="1200"/>
            </a:pPr>
            <a:endParaRPr lang="en-US"/>
          </a:p>
        </c:txPr>
        <c:crossAx val="103898112"/>
        <c:crosses val="autoZero"/>
        <c:auto val="1"/>
        <c:lblAlgn val="ctr"/>
        <c:lblOffset val="100"/>
      </c:catAx>
      <c:valAx>
        <c:axId val="103898112"/>
        <c:scaling>
          <c:orientation val="minMax"/>
          <c:max val="3200"/>
          <c:min val="0"/>
        </c:scaling>
        <c:axPos val="l"/>
        <c:majorGridlines>
          <c:spPr>
            <a:ln>
              <a:solidFill>
                <a:schemeClr val="bg1">
                  <a:lumMod val="75000"/>
                </a:schemeClr>
              </a:solidFill>
            </a:ln>
          </c:spPr>
        </c:majorGridlines>
        <c:title>
          <c:tx>
            <c:rich>
              <a:bodyPr rot="-5400000" vert="horz"/>
              <a:lstStyle/>
              <a:p>
                <a:pPr>
                  <a:defRPr sz="1600"/>
                </a:pPr>
                <a:r>
                  <a:rPr lang="en-US" sz="1600"/>
                  <a:t>Number of Cases</a:t>
                </a:r>
              </a:p>
            </c:rich>
          </c:tx>
          <c:layout>
            <c:manualLayout>
              <c:xMode val="edge"/>
              <c:yMode val="edge"/>
              <c:x val="0"/>
              <c:y val="0.33920709508085739"/>
            </c:manualLayout>
          </c:layout>
        </c:title>
        <c:numFmt formatCode="General" sourceLinked="1"/>
        <c:majorTickMark val="none"/>
        <c:tickLblPos val="nextTo"/>
        <c:spPr>
          <a:ln w="9525">
            <a:noFill/>
          </a:ln>
        </c:spPr>
        <c:txPr>
          <a:bodyPr/>
          <a:lstStyle/>
          <a:p>
            <a:pPr>
              <a:defRPr sz="1200"/>
            </a:pPr>
            <a:endParaRPr lang="en-US"/>
          </a:p>
        </c:txPr>
        <c:crossAx val="103896576"/>
        <c:crosses val="autoZero"/>
        <c:crossBetween val="between"/>
        <c:majorUnit val="400"/>
      </c:valAx>
    </c:plotArea>
    <c:legend>
      <c:legendPos val="b"/>
      <c:layout>
        <c:manualLayout>
          <c:xMode val="edge"/>
          <c:yMode val="edge"/>
          <c:x val="7.4891934804445892E-2"/>
          <c:y val="1.6147034333142921E-2"/>
          <c:w val="0.9"/>
          <c:h val="4.1462681005303044E-2"/>
        </c:manualLayout>
      </c:layout>
      <c:txPr>
        <a:bodyPr/>
        <a:lstStyle/>
        <a:p>
          <a:pPr>
            <a:defRPr sz="12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185054454400097"/>
          <c:y val="5.0854801790228492E-2"/>
          <c:w val="0.70815865689202662"/>
          <c:h val="0.82222146525928363"/>
        </c:manualLayout>
      </c:layout>
      <c:lineChart>
        <c:grouping val="standard"/>
        <c:ser>
          <c:idx val="0"/>
          <c:order val="0"/>
          <c:tx>
            <c:strRef>
              <c:f>Sheet1!$B$1</c:f>
              <c:strCache>
                <c:ptCount val="1"/>
                <c:pt idx="0">
                  <c:v># of tests conducted</c:v>
                </c:pt>
              </c:strCache>
            </c:strRef>
          </c:tx>
          <c:dLbls>
            <c:txPr>
              <a:bodyPr/>
              <a:lstStyle/>
              <a:p>
                <a:pPr>
                  <a:defRPr sz="1400"/>
                </a:pPr>
                <a:endParaRPr lang="en-US"/>
              </a:p>
            </c:txPr>
            <c:showVal val="1"/>
          </c:dLbls>
          <c:cat>
            <c:numRef>
              <c:f>Sheet1!$A$2:$A$7</c:f>
              <c:numCache>
                <c:formatCode>General</c:formatCode>
                <c:ptCount val="6"/>
                <c:pt idx="0">
                  <c:v>2000</c:v>
                </c:pt>
                <c:pt idx="1">
                  <c:v>2007</c:v>
                </c:pt>
                <c:pt idx="2">
                  <c:v>2008</c:v>
                </c:pt>
                <c:pt idx="3">
                  <c:v>2009</c:v>
                </c:pt>
                <c:pt idx="4">
                  <c:v>2010</c:v>
                </c:pt>
                <c:pt idx="5">
                  <c:v>2011</c:v>
                </c:pt>
              </c:numCache>
            </c:numRef>
          </c:cat>
          <c:val>
            <c:numRef>
              <c:f>Sheet1!$B$2:$B$7</c:f>
              <c:numCache>
                <c:formatCode>General</c:formatCode>
                <c:ptCount val="6"/>
                <c:pt idx="0">
                  <c:v>12042</c:v>
                </c:pt>
                <c:pt idx="1">
                  <c:v>46679</c:v>
                </c:pt>
                <c:pt idx="2">
                  <c:v>51052</c:v>
                </c:pt>
                <c:pt idx="3">
                  <c:v>57630</c:v>
                </c:pt>
                <c:pt idx="4">
                  <c:v>67749</c:v>
                </c:pt>
                <c:pt idx="5">
                  <c:v>57634</c:v>
                </c:pt>
              </c:numCache>
            </c:numRef>
          </c:val>
        </c:ser>
        <c:dLbls>
          <c:showVal val="1"/>
        </c:dLbls>
        <c:marker val="1"/>
        <c:axId val="131407232"/>
        <c:axId val="131679360"/>
      </c:lineChart>
      <c:catAx>
        <c:axId val="131407232"/>
        <c:scaling>
          <c:orientation val="minMax"/>
        </c:scaling>
        <c:axPos val="b"/>
        <c:numFmt formatCode="General" sourceLinked="1"/>
        <c:majorTickMark val="none"/>
        <c:tickLblPos val="nextTo"/>
        <c:crossAx val="131679360"/>
        <c:crosses val="autoZero"/>
        <c:auto val="1"/>
        <c:lblAlgn val="ctr"/>
        <c:lblOffset val="100"/>
      </c:catAx>
      <c:valAx>
        <c:axId val="131679360"/>
        <c:scaling>
          <c:orientation val="minMax"/>
        </c:scaling>
        <c:axPos val="l"/>
        <c:majorGridlines/>
        <c:numFmt formatCode="General" sourceLinked="1"/>
        <c:majorTickMark val="none"/>
        <c:tickLblPos val="nextTo"/>
        <c:crossAx val="131407232"/>
        <c:crosses val="autoZero"/>
        <c:crossBetween val="between"/>
      </c:valAx>
    </c:plotArea>
    <c:legend>
      <c:legendPos val="r"/>
      <c:layout>
        <c:manualLayout>
          <c:xMode val="edge"/>
          <c:yMode val="edge"/>
          <c:x val="0.83837022730649302"/>
          <c:y val="0.45585655129299191"/>
          <c:w val="0.15162977269350753"/>
          <c:h val="0.17900930565497494"/>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barChart>
        <c:barDir val="col"/>
        <c:grouping val="clustered"/>
        <c:ser>
          <c:idx val="0"/>
          <c:order val="0"/>
          <c:tx>
            <c:strRef>
              <c:f>Sheet1!$B$1</c:f>
              <c:strCache>
                <c:ptCount val="1"/>
                <c:pt idx="0">
                  <c:v>% Received Prenatal Screening</c:v>
                </c:pt>
              </c:strCache>
            </c:strRef>
          </c:tx>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54</c:v>
                </c:pt>
                <c:pt idx="1">
                  <c:v>65</c:v>
                </c:pt>
                <c:pt idx="2">
                  <c:v>74</c:v>
                </c:pt>
                <c:pt idx="3">
                  <c:v>79</c:v>
                </c:pt>
                <c:pt idx="4">
                  <c:v>82</c:v>
                </c:pt>
                <c:pt idx="5">
                  <c:v>78</c:v>
                </c:pt>
                <c:pt idx="6">
                  <c:v>80</c:v>
                </c:pt>
              </c:numCache>
            </c:numRef>
          </c:val>
        </c:ser>
        <c:dLbls>
          <c:showVal val="1"/>
        </c:dLbls>
        <c:gapWidth val="75"/>
        <c:axId val="131693568"/>
        <c:axId val="131695360"/>
      </c:barChart>
      <c:catAx>
        <c:axId val="131693568"/>
        <c:scaling>
          <c:orientation val="minMax"/>
        </c:scaling>
        <c:axPos val="b"/>
        <c:numFmt formatCode="General" sourceLinked="1"/>
        <c:majorTickMark val="none"/>
        <c:tickLblPos val="nextTo"/>
        <c:crossAx val="131695360"/>
        <c:crosses val="autoZero"/>
        <c:auto val="1"/>
        <c:lblAlgn val="ctr"/>
        <c:lblOffset val="100"/>
      </c:catAx>
      <c:valAx>
        <c:axId val="131695360"/>
        <c:scaling>
          <c:orientation val="minMax"/>
        </c:scaling>
        <c:axPos val="l"/>
        <c:numFmt formatCode="General" sourceLinked="1"/>
        <c:majorTickMark val="none"/>
        <c:tickLblPos val="nextTo"/>
        <c:crossAx val="131693568"/>
        <c:crosses val="autoZero"/>
        <c:crossBetween val="between"/>
      </c:valAx>
    </c:plotArea>
    <c:legend>
      <c:legendPos val="b"/>
      <c:layout/>
    </c:legend>
    <c:plotVisOnly val="1"/>
    <c:dispBlanksAs val="gap"/>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77587-E691-40F8-8222-09753745CD24}"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108146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77587-E691-40F8-8222-09753745CD24}"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187334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77587-E691-40F8-8222-09753745CD24}"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74498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77587-E691-40F8-8222-09753745CD24}"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142295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77587-E691-40F8-8222-09753745CD24}"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348824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77587-E691-40F8-8222-09753745CD24}"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134633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77587-E691-40F8-8222-09753745CD24}" type="datetimeFigureOut">
              <a:rPr lang="en-US" smtClean="0"/>
              <a:pPr/>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25019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77587-E691-40F8-8222-09753745CD24}"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313249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77587-E691-40F8-8222-09753745CD24}"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286647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77587-E691-40F8-8222-09753745CD24}"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243338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77587-E691-40F8-8222-09753745CD24}"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389960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77587-E691-40F8-8222-09753745CD24}" type="datetimeFigureOut">
              <a:rPr lang="en-US" smtClean="0"/>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CC92D-E2A7-4394-860E-8596B82184C0}" type="slidenum">
              <a:rPr lang="en-US" smtClean="0"/>
              <a:pPr/>
              <a:t>‹#›</a:t>
            </a:fld>
            <a:endParaRPr lang="en-US"/>
          </a:p>
        </p:txBody>
      </p:sp>
    </p:spTree>
    <p:extLst>
      <p:ext uri="{BB962C8B-B14F-4D97-AF65-F5344CB8AC3E}">
        <p14:creationId xmlns:p14="http://schemas.microsoft.com/office/powerpoint/2010/main" xmlns="" val="1234267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nhaad.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app.colostate.edu/" TargetMode="External"/><Relationship Id="rId2" Type="http://schemas.openxmlformats.org/officeDocument/2006/relationships/hyperlink" Target="http://www.apiwellness.org/" TargetMode="External"/><Relationship Id="rId1" Type="http://schemas.openxmlformats.org/officeDocument/2006/relationships/slideLayout" Target="../slideLayouts/slideLayout2.xml"/><Relationship Id="rId6" Type="http://schemas.openxmlformats.org/officeDocument/2006/relationships/hyperlink" Target="http://www.nnaapc.org/" TargetMode="External"/><Relationship Id="rId5" Type="http://schemas.openxmlformats.org/officeDocument/2006/relationships/hyperlink" Target="http://www.itcaonline.com/" TargetMode="External"/><Relationship Id="rId4" Type="http://schemas.openxmlformats.org/officeDocument/2006/relationships/hyperlink" Target="http://www.gptchb.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 Id="rId4" Type="http://schemas.openxmlformats.org/officeDocument/2006/relationships/hyperlink" Target="http://www.hivtes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dc.gov/hiv/topics/surveillance/resources/repor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714749"/>
            <a:ext cx="8153400" cy="1085851"/>
          </a:xfrm>
        </p:spPr>
        <p:txBody>
          <a:bodyPr>
            <a:normAutofit fontScale="90000"/>
          </a:bodyPr>
          <a:lstStyle/>
          <a:p>
            <a:r>
              <a:rPr lang="en-US" dirty="0" smtClean="0">
                <a:effectLst>
                  <a:outerShdw blurRad="50800" dist="38100" dir="2700000" algn="tl" rotWithShape="0">
                    <a:prstClr val="black">
                      <a:alpha val="40000"/>
                    </a:prstClr>
                  </a:outerShdw>
                </a:effectLst>
              </a:rPr>
              <a:t>Honor Our Ancestors, Protect Our People, Take the Test!</a:t>
            </a:r>
            <a:endParaRPr lang="en-US" dirty="0">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a:xfrm>
            <a:off x="533400" y="4724400"/>
            <a:ext cx="8153400" cy="1752600"/>
          </a:xfrm>
        </p:spPr>
        <p:txBody>
          <a:bodyPr>
            <a:normAutofit fontScale="92500" lnSpcReduction="10000"/>
          </a:bodyPr>
          <a:lstStyle/>
          <a:p>
            <a:pPr>
              <a:spcBef>
                <a:spcPts val="0"/>
              </a:spcBef>
            </a:pPr>
            <a:endParaRPr lang="en-US" dirty="0" smtClean="0"/>
          </a:p>
          <a:p>
            <a:pPr>
              <a:spcBef>
                <a:spcPts val="0"/>
              </a:spcBef>
            </a:pPr>
            <a:r>
              <a:rPr lang="en-US" dirty="0" smtClean="0"/>
              <a:t>National Native HIV/AIDS Awareness Day</a:t>
            </a:r>
          </a:p>
          <a:p>
            <a:pPr>
              <a:spcBef>
                <a:spcPts val="0"/>
              </a:spcBef>
            </a:pPr>
            <a:r>
              <a:rPr lang="en-US" dirty="0" smtClean="0"/>
              <a:t>(NNHAAD)</a:t>
            </a:r>
          </a:p>
          <a:p>
            <a:pPr>
              <a:spcBef>
                <a:spcPts val="0"/>
              </a:spcBef>
            </a:pPr>
            <a:r>
              <a:rPr lang="en-US" dirty="0" smtClean="0"/>
              <a:t>March 20, 2013</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60650" y="542925"/>
            <a:ext cx="2493963" cy="3267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23950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cs typeface="Calibri" pitchFamily="34" charset="0"/>
              </a:rPr>
              <a:t>HIV/AIDS Among Native Children </a:t>
            </a:r>
            <a:endParaRPr lang="en-US" dirty="0"/>
          </a:p>
        </p:txBody>
      </p:sp>
      <p:sp>
        <p:nvSpPr>
          <p:cNvPr id="3" name="Content Placeholder 2"/>
          <p:cNvSpPr>
            <a:spLocks noGrp="1"/>
          </p:cNvSpPr>
          <p:nvPr>
            <p:ph idx="1"/>
          </p:nvPr>
        </p:nvSpPr>
        <p:spPr/>
        <p:txBody>
          <a:bodyPr>
            <a:normAutofit fontScale="85000" lnSpcReduction="10000"/>
          </a:bodyPr>
          <a:lstStyle/>
          <a:p>
            <a:pPr>
              <a:defRPr/>
            </a:pPr>
            <a:r>
              <a:rPr lang="en-US" dirty="0">
                <a:latin typeface="Calibri" pitchFamily="34" charset="0"/>
                <a:cs typeface="Calibri" pitchFamily="34" charset="0"/>
              </a:rPr>
              <a:t>Since </a:t>
            </a:r>
            <a:r>
              <a:rPr lang="en-US" dirty="0" smtClean="0">
                <a:latin typeface="Calibri" pitchFamily="34" charset="0"/>
                <a:cs typeface="Calibri" pitchFamily="34" charset="0"/>
              </a:rPr>
              <a:t>2007 </a:t>
            </a:r>
            <a:r>
              <a:rPr lang="en-US" dirty="0">
                <a:latin typeface="Calibri" pitchFamily="34" charset="0"/>
                <a:cs typeface="Calibri" pitchFamily="34" charset="0"/>
              </a:rPr>
              <a:t>there have only been </a:t>
            </a:r>
            <a:r>
              <a:rPr lang="en-US" dirty="0" smtClean="0">
                <a:latin typeface="Calibri" pitchFamily="34" charset="0"/>
                <a:cs typeface="Calibri" pitchFamily="34" charset="0"/>
              </a:rPr>
              <a:t>2 </a:t>
            </a:r>
            <a:r>
              <a:rPr lang="en-US" dirty="0">
                <a:latin typeface="Calibri" pitchFamily="34" charset="0"/>
                <a:cs typeface="Calibri" pitchFamily="34" charset="0"/>
              </a:rPr>
              <a:t>American Indian/Alaska Native  children under the age of 13 </a:t>
            </a:r>
            <a:r>
              <a:rPr lang="en-US" dirty="0" smtClean="0">
                <a:latin typeface="Calibri" pitchFamily="34" charset="0"/>
                <a:cs typeface="Calibri" pitchFamily="34" charset="0"/>
              </a:rPr>
              <a:t>documented as diagnosed </a:t>
            </a:r>
            <a:r>
              <a:rPr lang="en-US" dirty="0">
                <a:latin typeface="Calibri" pitchFamily="34" charset="0"/>
                <a:cs typeface="Calibri" pitchFamily="34" charset="0"/>
              </a:rPr>
              <a:t>with HIV – with no diagnoses in </a:t>
            </a:r>
            <a:r>
              <a:rPr lang="en-US" dirty="0" smtClean="0">
                <a:latin typeface="Calibri" pitchFamily="34" charset="0"/>
                <a:cs typeface="Calibri" pitchFamily="34" charset="0"/>
              </a:rPr>
              <a:t>2009 or 2010.</a:t>
            </a:r>
            <a:r>
              <a:rPr lang="en-US" baseline="30000" dirty="0" smtClean="0">
                <a:latin typeface="Calibri" pitchFamily="34" charset="0"/>
                <a:cs typeface="Calibri" pitchFamily="34" charset="0"/>
              </a:rPr>
              <a:t>1</a:t>
            </a:r>
            <a:endParaRPr lang="en-US" baseline="30000" dirty="0">
              <a:latin typeface="Calibri" pitchFamily="34" charset="0"/>
              <a:cs typeface="Calibri" pitchFamily="34" charset="0"/>
            </a:endParaRPr>
          </a:p>
          <a:p>
            <a:pPr>
              <a:defRPr/>
            </a:pPr>
            <a:r>
              <a:rPr lang="en-US" dirty="0">
                <a:latin typeface="Calibri" pitchFamily="34" charset="0"/>
                <a:cs typeface="Calibri" pitchFamily="34" charset="0"/>
              </a:rPr>
              <a:t>Since </a:t>
            </a:r>
            <a:r>
              <a:rPr lang="en-US" dirty="0" smtClean="0">
                <a:latin typeface="Calibri" pitchFamily="34" charset="0"/>
                <a:cs typeface="Calibri" pitchFamily="34" charset="0"/>
              </a:rPr>
              <a:t>2007, </a:t>
            </a:r>
            <a:r>
              <a:rPr lang="en-US" dirty="0">
                <a:latin typeface="Calibri" pitchFamily="34" charset="0"/>
                <a:cs typeface="Calibri" pitchFamily="34" charset="0"/>
              </a:rPr>
              <a:t>there has not been any Native Hawaiian or Other Pacific Island child diagnosed with HIV.</a:t>
            </a:r>
            <a:r>
              <a:rPr lang="en-US" baseline="30000" dirty="0">
                <a:latin typeface="Calibri" pitchFamily="34" charset="0"/>
                <a:cs typeface="Calibri" pitchFamily="34" charset="0"/>
              </a:rPr>
              <a:t>1</a:t>
            </a:r>
            <a:r>
              <a:rPr lang="en-US" dirty="0">
                <a:latin typeface="Calibri" pitchFamily="34" charset="0"/>
                <a:cs typeface="Calibri" pitchFamily="34" charset="0"/>
              </a:rPr>
              <a:t>  </a:t>
            </a:r>
          </a:p>
          <a:p>
            <a:pPr>
              <a:defRPr/>
            </a:pPr>
            <a:r>
              <a:rPr lang="en-US" dirty="0">
                <a:latin typeface="Calibri" pitchFamily="34" charset="0"/>
                <a:cs typeface="Calibri" pitchFamily="34" charset="0"/>
              </a:rPr>
              <a:t>Between </a:t>
            </a:r>
            <a:r>
              <a:rPr lang="en-US" dirty="0" smtClean="0">
                <a:latin typeface="Calibri" pitchFamily="34" charset="0"/>
                <a:cs typeface="Calibri" pitchFamily="34" charset="0"/>
              </a:rPr>
              <a:t>2007 </a:t>
            </a:r>
            <a:r>
              <a:rPr lang="en-US" dirty="0">
                <a:latin typeface="Calibri" pitchFamily="34" charset="0"/>
                <a:cs typeface="Calibri" pitchFamily="34" charset="0"/>
              </a:rPr>
              <a:t>and </a:t>
            </a:r>
            <a:r>
              <a:rPr lang="en-US" dirty="0" smtClean="0">
                <a:latin typeface="Calibri" pitchFamily="34" charset="0"/>
                <a:cs typeface="Calibri" pitchFamily="34" charset="0"/>
              </a:rPr>
              <a:t>2010, no Native </a:t>
            </a:r>
            <a:r>
              <a:rPr lang="en-US" dirty="0">
                <a:latin typeface="Calibri" pitchFamily="34" charset="0"/>
                <a:cs typeface="Calibri" pitchFamily="34" charset="0"/>
              </a:rPr>
              <a:t>child under the age of 13, has been diagnosed with AIDS.</a:t>
            </a:r>
            <a:r>
              <a:rPr lang="en-US" baseline="30000" dirty="0">
                <a:latin typeface="Calibri" pitchFamily="34" charset="0"/>
                <a:cs typeface="Calibri" pitchFamily="34" charset="0"/>
              </a:rPr>
              <a:t>1</a:t>
            </a:r>
            <a:r>
              <a:rPr lang="en-US" dirty="0">
                <a:latin typeface="Calibri" pitchFamily="34" charset="0"/>
                <a:cs typeface="Calibri" pitchFamily="34" charset="0"/>
              </a:rPr>
              <a:t> </a:t>
            </a:r>
            <a:endParaRPr lang="en-US" dirty="0" smtClean="0">
              <a:latin typeface="Calibri" pitchFamily="34" charset="0"/>
              <a:cs typeface="Calibri" pitchFamily="34" charset="0"/>
            </a:endParaRPr>
          </a:p>
          <a:p>
            <a:pPr>
              <a:defRPr/>
            </a:pPr>
            <a:r>
              <a:rPr lang="en-US" dirty="0" smtClean="0">
                <a:solidFill>
                  <a:srgbClr val="C00000"/>
                </a:solidFill>
                <a:latin typeface="Calibri" pitchFamily="34" charset="0"/>
                <a:cs typeface="Calibri" pitchFamily="34" charset="0"/>
              </a:rPr>
              <a:t>It is, however, important to note that data for American Indians/Alaska Natives is under-reported.</a:t>
            </a:r>
            <a:endParaRPr lang="en-US" dirty="0">
              <a:solidFill>
                <a:srgbClr val="C00000"/>
              </a:solidFill>
              <a:latin typeface="Calibri" pitchFamily="34" charset="0"/>
              <a:cs typeface="Calibri" pitchFamily="34" charset="0"/>
            </a:endParaRPr>
          </a:p>
          <a:p>
            <a:pPr marL="0" indent="0">
              <a:buNone/>
            </a:pPr>
            <a:endParaRPr lang="en-US" dirty="0"/>
          </a:p>
        </p:txBody>
      </p:sp>
      <p:sp>
        <p:nvSpPr>
          <p:cNvPr id="6" name="Rectangle 5"/>
          <p:cNvSpPr/>
          <p:nvPr/>
        </p:nvSpPr>
        <p:spPr>
          <a:xfrm>
            <a:off x="838200" y="6171200"/>
            <a:ext cx="7315200"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baseline="30000" dirty="0" smtClean="0"/>
              <a:t>1</a:t>
            </a:r>
            <a:r>
              <a:rPr lang="en-US" sz="1100" dirty="0" smtClean="0"/>
              <a:t> Centers </a:t>
            </a:r>
            <a:r>
              <a:rPr lang="en-US" sz="1100" dirty="0"/>
              <a:t>for Disease Control and Prevention. </a:t>
            </a:r>
            <a:r>
              <a:rPr lang="en-US" sz="1100" i="1" dirty="0"/>
              <a:t>HIV Surveillance Data Report 2010</a:t>
            </a:r>
            <a:r>
              <a:rPr lang="en-US" sz="1100" dirty="0"/>
              <a:t>; vol. 22.</a:t>
            </a:r>
            <a:r>
              <a:rPr lang="en-US" sz="1100" i="1" dirty="0"/>
              <a:t> </a:t>
            </a:r>
            <a:r>
              <a:rPr lang="en-US" sz="1100" dirty="0"/>
              <a:t>http://www.cdc.gov/hiv/topics/surveillance/resources/reports</a:t>
            </a:r>
            <a:r>
              <a:rPr lang="en-US" sz="1100" dirty="0" smtClean="0"/>
              <a:t>/.  Published </a:t>
            </a:r>
            <a:r>
              <a:rPr lang="en-US" sz="1100" dirty="0"/>
              <a:t>March 2012.  Accessed December 14, 2012</a:t>
            </a:r>
            <a:r>
              <a:rPr lang="en-US" sz="1100" dirty="0" smtClean="0"/>
              <a:t>.</a:t>
            </a:r>
          </a:p>
        </p:txBody>
      </p:sp>
    </p:spTree>
    <p:extLst>
      <p:ext uri="{BB962C8B-B14F-4D97-AF65-F5344CB8AC3E}">
        <p14:creationId xmlns:p14="http://schemas.microsoft.com/office/powerpoint/2010/main" xmlns="" val="3306243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IHS Testing by Year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97391047"/>
              </p:ext>
            </p:extLst>
          </p:nvPr>
        </p:nvGraphicFramePr>
        <p:xfrm>
          <a:off x="685800" y="1447800"/>
          <a:ext cx="8077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86650" y="6026725"/>
            <a:ext cx="6477000" cy="553998"/>
          </a:xfrm>
          <a:prstGeom prst="rect">
            <a:avLst/>
          </a:prstGeom>
          <a:noFill/>
        </p:spPr>
        <p:txBody>
          <a:bodyPr wrap="square" rtlCol="0">
            <a:spAutoFit/>
          </a:bodyPr>
          <a:lstStyle/>
          <a:p>
            <a:r>
              <a:rPr lang="en-US" sz="1000" dirty="0" smtClean="0"/>
              <a:t>Neel, L. (personal communication, December 26, 2012). US Department of Health and Human Services, Indian Health Service, Office of Clinical and Preventative Services, Division of Clinical and Community Services, HIV/AIDS Program. Collated from internal reports.</a:t>
            </a:r>
            <a:endParaRPr lang="en-US" sz="1000" dirty="0"/>
          </a:p>
        </p:txBody>
      </p:sp>
    </p:spTree>
    <p:extLst>
      <p:ext uri="{BB962C8B-B14F-4D97-AF65-F5344CB8AC3E}">
        <p14:creationId xmlns:p14="http://schemas.microsoft.com/office/powerpoint/2010/main" xmlns="" val="382559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pPr algn="ctr"/>
            <a:r>
              <a:rPr lang="en-US" dirty="0" smtClean="0"/>
              <a:t>Indian Health Service</a:t>
            </a:r>
            <a:br>
              <a:rPr lang="en-US" dirty="0" smtClean="0"/>
            </a:br>
            <a:r>
              <a:rPr lang="en-US" dirty="0" smtClean="0"/>
              <a:t>HIV Testing Efforts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60573637"/>
              </p:ext>
            </p:extLst>
          </p:nvPr>
        </p:nvGraphicFramePr>
        <p:xfrm>
          <a:off x="762000" y="1371600"/>
          <a:ext cx="7696200" cy="42973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52600" y="5715000"/>
            <a:ext cx="6477000" cy="553998"/>
          </a:xfrm>
          <a:prstGeom prst="rect">
            <a:avLst/>
          </a:prstGeom>
          <a:noFill/>
        </p:spPr>
        <p:txBody>
          <a:bodyPr wrap="square" rtlCol="0">
            <a:spAutoFit/>
          </a:bodyPr>
          <a:lstStyle/>
          <a:p>
            <a:r>
              <a:rPr lang="en-US" sz="1000" dirty="0" smtClean="0"/>
              <a:t>Neel, L. (personal communication, December 26, 2012). US Department of Health and Human Services, Indian Health Service, Office of Clinical and Preventative Services, Division of Clinical and Community Services, HIV/AIDS Program. Collated from internal reports.</a:t>
            </a:r>
            <a:endParaRPr lang="en-US" sz="1000" dirty="0"/>
          </a:p>
        </p:txBody>
      </p:sp>
    </p:spTree>
    <p:extLst>
      <p:ext uri="{BB962C8B-B14F-4D97-AF65-F5344CB8AC3E}">
        <p14:creationId xmlns:p14="http://schemas.microsoft.com/office/powerpoint/2010/main" xmlns="" val="327548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alibri" pitchFamily="34" charset="0"/>
                <a:cs typeface="Calibri" pitchFamily="34" charset="0"/>
              </a:rPr>
              <a:t>Get on board…post your event on </a:t>
            </a:r>
            <a:r>
              <a:rPr lang="en-US" dirty="0" smtClean="0">
                <a:latin typeface="Calibri" pitchFamily="34" charset="0"/>
                <a:cs typeface="Calibri" pitchFamily="34" charset="0"/>
                <a:hlinkClick r:id="rId2"/>
              </a:rPr>
              <a:t>www.nnhaad.org/</a:t>
            </a:r>
            <a:r>
              <a:rPr lang="en-US" dirty="0" smtClean="0">
                <a:latin typeface="Calibri" pitchFamily="34" charset="0"/>
                <a:cs typeface="Calibri" pitchFamily="34" charset="0"/>
              </a:rPr>
              <a:t> </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2703" y="1613562"/>
            <a:ext cx="6858594" cy="4499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4058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Post your event on the NNHAAD Facebook page</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795650" y="1371600"/>
            <a:ext cx="7591425" cy="5019418"/>
          </a:xfrm>
          <a:prstGeom prst="rect">
            <a:avLst/>
          </a:prstGeom>
          <a:noFill/>
          <a:ln w="9525">
            <a:noFill/>
            <a:miter lim="800000"/>
            <a:headEnd/>
            <a:tailEnd/>
          </a:ln>
          <a:effectLst/>
        </p:spPr>
      </p:pic>
    </p:spTree>
    <p:extLst>
      <p:ext uri="{BB962C8B-B14F-4D97-AF65-F5344CB8AC3E}">
        <p14:creationId xmlns:p14="http://schemas.microsoft.com/office/powerpoint/2010/main" xmlns="" val="189180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Host an Event for NNHAAD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Calibri" pitchFamily="34" charset="0"/>
                <a:ea typeface="Calibri" pitchFamily="34" charset="0"/>
                <a:cs typeface="Calibri" pitchFamily="34" charset="0"/>
              </a:rPr>
              <a:t>Types of Events held during past NNHAAD’s:</a:t>
            </a:r>
          </a:p>
          <a:p>
            <a:pPr lvl="1"/>
            <a:r>
              <a:rPr lang="en-US" dirty="0" smtClean="0">
                <a:latin typeface="Calibri" pitchFamily="34" charset="0"/>
                <a:ea typeface="Calibri" pitchFamily="34" charset="0"/>
                <a:cs typeface="Calibri" pitchFamily="34" charset="0"/>
              </a:rPr>
              <a:t>Health Fair</a:t>
            </a:r>
          </a:p>
          <a:p>
            <a:pPr lvl="1"/>
            <a:r>
              <a:rPr lang="en-US" dirty="0" smtClean="0">
                <a:latin typeface="Calibri" pitchFamily="34" charset="0"/>
                <a:ea typeface="Calibri" pitchFamily="34" charset="0"/>
                <a:cs typeface="Calibri" pitchFamily="34" charset="0"/>
              </a:rPr>
              <a:t>Confidential HIV Testing</a:t>
            </a:r>
          </a:p>
          <a:p>
            <a:pPr lvl="1"/>
            <a:r>
              <a:rPr lang="en-US" dirty="0" smtClean="0">
                <a:latin typeface="Calibri" pitchFamily="34" charset="0"/>
                <a:ea typeface="Calibri" pitchFamily="34" charset="0"/>
                <a:cs typeface="Calibri" pitchFamily="34" charset="0"/>
              </a:rPr>
              <a:t>Information Booths</a:t>
            </a:r>
          </a:p>
          <a:p>
            <a:pPr lvl="1"/>
            <a:r>
              <a:rPr lang="en-US" dirty="0" smtClean="0">
                <a:latin typeface="Calibri" pitchFamily="34" charset="0"/>
                <a:ea typeface="Calibri" pitchFamily="34" charset="0"/>
                <a:cs typeface="Calibri" pitchFamily="34" charset="0"/>
              </a:rPr>
              <a:t>Mini workshops</a:t>
            </a:r>
          </a:p>
          <a:p>
            <a:pPr lvl="1"/>
            <a:r>
              <a:rPr lang="en-US" dirty="0" smtClean="0">
                <a:latin typeface="Calibri" pitchFamily="34" charset="0"/>
                <a:ea typeface="Calibri" pitchFamily="34" charset="0"/>
                <a:cs typeface="Calibri" pitchFamily="34" charset="0"/>
              </a:rPr>
              <a:t>Mini Powwow</a:t>
            </a:r>
          </a:p>
          <a:p>
            <a:pPr lvl="1"/>
            <a:r>
              <a:rPr lang="en-US" dirty="0" smtClean="0">
                <a:latin typeface="Calibri" pitchFamily="34" charset="0"/>
                <a:ea typeface="Calibri" pitchFamily="34" charset="0"/>
                <a:cs typeface="Calibri" pitchFamily="34" charset="0"/>
              </a:rPr>
              <a:t>Theatre Performance</a:t>
            </a:r>
          </a:p>
          <a:p>
            <a:pPr lvl="1"/>
            <a:r>
              <a:rPr lang="en-US" dirty="0" smtClean="0">
                <a:latin typeface="Calibri" pitchFamily="34" charset="0"/>
                <a:ea typeface="Calibri" pitchFamily="34" charset="0"/>
                <a:cs typeface="Calibri" pitchFamily="34" charset="0"/>
              </a:rPr>
              <a:t>Candlelight Vigil</a:t>
            </a:r>
          </a:p>
          <a:p>
            <a:pPr lvl="1"/>
            <a:r>
              <a:rPr lang="en-US" dirty="0" smtClean="0">
                <a:latin typeface="Calibri" pitchFamily="34" charset="0"/>
                <a:ea typeface="Calibri" pitchFamily="34" charset="0"/>
                <a:cs typeface="Calibri" pitchFamily="34" charset="0"/>
              </a:rPr>
              <a:t>Sunrise Ceremony</a:t>
            </a:r>
          </a:p>
          <a:p>
            <a:endParaRPr lang="en-US" dirty="0"/>
          </a:p>
        </p:txBody>
      </p:sp>
    </p:spTree>
    <p:extLst>
      <p:ext uri="{BB962C8B-B14F-4D97-AF65-F5344CB8AC3E}">
        <p14:creationId xmlns:p14="http://schemas.microsoft.com/office/powerpoint/2010/main" xmlns="" val="1651121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israel\Desktop\MosaicNNHAAD13\PPT\30.jpg"/>
          <p:cNvPicPr>
            <a:picLocks noChangeAspect="1" noChangeArrowheads="1"/>
          </p:cNvPicPr>
          <p:nvPr/>
        </p:nvPicPr>
        <p:blipFill>
          <a:blip r:embed="rId2" cstate="print"/>
          <a:srcRect/>
          <a:stretch>
            <a:fillRect/>
          </a:stretch>
        </p:blipFill>
        <p:spPr bwMode="auto">
          <a:xfrm>
            <a:off x="914400" y="1371600"/>
            <a:ext cx="2743199" cy="2743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30" name="Picture 6" descr="C:\Documents and Settings\aisrael\Desktop\MosaicNNHAAD13\PPT\10.JPG"/>
          <p:cNvPicPr>
            <a:picLocks noChangeAspect="1" noChangeArrowheads="1"/>
          </p:cNvPicPr>
          <p:nvPr/>
        </p:nvPicPr>
        <p:blipFill>
          <a:blip r:embed="rId3" cstate="print"/>
          <a:srcRect/>
          <a:stretch>
            <a:fillRect/>
          </a:stretch>
        </p:blipFill>
        <p:spPr bwMode="auto">
          <a:xfrm>
            <a:off x="5410200" y="1371600"/>
            <a:ext cx="2743199" cy="2743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title"/>
          </p:nvPr>
        </p:nvSpPr>
        <p:spPr/>
        <p:txBody>
          <a:bodyPr>
            <a:normAutofit/>
          </a:bodyPr>
          <a:lstStyle/>
          <a:p>
            <a:pPr algn="ctr"/>
            <a:r>
              <a:rPr lang="en-US" dirty="0" smtClean="0"/>
              <a:t>Host an NNHAAD Event</a:t>
            </a:r>
            <a:endParaRPr lang="en-US" dirty="0"/>
          </a:p>
        </p:txBody>
      </p:sp>
      <p:pic>
        <p:nvPicPr>
          <p:cNvPr id="1028" name="Picture 4" descr="C:\Documents and Settings\aisrael\Desktop\MosaicNNHAAD13\PPT\39.jpg"/>
          <p:cNvPicPr>
            <a:picLocks noChangeAspect="1" noChangeArrowheads="1"/>
          </p:cNvPicPr>
          <p:nvPr/>
        </p:nvPicPr>
        <p:blipFill>
          <a:blip r:embed="rId4" cstate="print"/>
          <a:srcRect/>
          <a:stretch>
            <a:fillRect/>
          </a:stretch>
        </p:blipFill>
        <p:spPr bwMode="auto">
          <a:xfrm>
            <a:off x="3352800" y="3581400"/>
            <a:ext cx="2743199" cy="27431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878855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Ways to Honor NNHAAD</a:t>
            </a:r>
            <a:endParaRPr lang="en-US" dirty="0"/>
          </a:p>
        </p:txBody>
      </p:sp>
      <p:sp>
        <p:nvSpPr>
          <p:cNvPr id="3" name="Content Placeholder 2"/>
          <p:cNvSpPr>
            <a:spLocks noGrp="1"/>
          </p:cNvSpPr>
          <p:nvPr>
            <p:ph idx="1"/>
          </p:nvPr>
        </p:nvSpPr>
        <p:spPr/>
        <p:txBody>
          <a:bodyPr>
            <a:normAutofit lnSpcReduction="10000"/>
          </a:bodyPr>
          <a:lstStyle/>
          <a:p>
            <a:r>
              <a:rPr lang="en-US" dirty="0" smtClean="0"/>
              <a:t>Walk for Awareness</a:t>
            </a:r>
          </a:p>
          <a:p>
            <a:r>
              <a:rPr lang="en-US" dirty="0" smtClean="0"/>
              <a:t>Tribal/Religious Ceremony</a:t>
            </a:r>
          </a:p>
          <a:p>
            <a:r>
              <a:rPr lang="en-US" dirty="0" smtClean="0"/>
              <a:t>Wear Red Ribbons in your Organization</a:t>
            </a:r>
          </a:p>
          <a:p>
            <a:r>
              <a:rPr lang="en-US" dirty="0" smtClean="0"/>
              <a:t>Create a youth education/awareness event</a:t>
            </a:r>
          </a:p>
          <a:p>
            <a:r>
              <a:rPr lang="en-US" dirty="0" smtClean="0"/>
              <a:t>Host an Assembly with a guest speaker</a:t>
            </a:r>
          </a:p>
          <a:p>
            <a:r>
              <a:rPr lang="en-US" dirty="0" smtClean="0"/>
              <a:t>Market the NNHAAD materials (poster, save the date card)</a:t>
            </a:r>
          </a:p>
          <a:p>
            <a:r>
              <a:rPr lang="en-US" dirty="0" smtClean="0"/>
              <a:t>Post on social marketing networks</a:t>
            </a:r>
          </a:p>
          <a:p>
            <a:endParaRPr lang="en-US" dirty="0"/>
          </a:p>
        </p:txBody>
      </p:sp>
    </p:spTree>
    <p:extLst>
      <p:ext uri="{BB962C8B-B14F-4D97-AF65-F5344CB8AC3E}">
        <p14:creationId xmlns:p14="http://schemas.microsoft.com/office/powerpoint/2010/main" xmlns="" val="567982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cs typeface="Calibri" pitchFamily="34" charset="0"/>
              </a:rPr>
              <a:t>Other Awareness Days</a:t>
            </a:r>
            <a:endParaRPr lang="en-US" dirty="0"/>
          </a:p>
        </p:txBody>
      </p:sp>
      <p:sp>
        <p:nvSpPr>
          <p:cNvPr id="3" name="Content Placeholder 2"/>
          <p:cNvSpPr>
            <a:spLocks noGrp="1"/>
          </p:cNvSpPr>
          <p:nvPr>
            <p:ph idx="1"/>
          </p:nvPr>
        </p:nvSpPr>
        <p:spPr/>
        <p:txBody>
          <a:bodyPr>
            <a:normAutofit fontScale="25000" lnSpcReduction="20000"/>
          </a:bodyPr>
          <a:lstStyle/>
          <a:p>
            <a:pPr marL="0" indent="0" algn="ctr">
              <a:lnSpc>
                <a:spcPct val="90000"/>
              </a:lnSpc>
              <a:spcBef>
                <a:spcPct val="75000"/>
              </a:spcBef>
              <a:buNone/>
            </a:pPr>
            <a:r>
              <a:rPr lang="en-US" sz="7200" u="sng" dirty="0" smtClean="0">
                <a:latin typeface="Calibri" pitchFamily="34" charset="0"/>
                <a:ea typeface="Calibri" pitchFamily="34" charset="0"/>
                <a:cs typeface="Calibri" pitchFamily="34" charset="0"/>
              </a:rPr>
              <a:t>February 7</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National Black HIV/AIDS Awareness Day</a:t>
            </a:r>
          </a:p>
          <a:p>
            <a:pPr marL="0" indent="0" algn="ctr">
              <a:lnSpc>
                <a:spcPct val="90000"/>
              </a:lnSpc>
              <a:spcBef>
                <a:spcPct val="75000"/>
              </a:spcBef>
              <a:buNone/>
            </a:pPr>
            <a:r>
              <a:rPr lang="en-US" sz="7200" u="sng" dirty="0" smtClean="0">
                <a:latin typeface="Calibri" pitchFamily="34" charset="0"/>
                <a:ea typeface="Calibri" pitchFamily="34" charset="0"/>
                <a:cs typeface="Calibri" pitchFamily="34" charset="0"/>
              </a:rPr>
              <a:t>March 10</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National Women &amp; Girls HIV/AIDS Awareness Day</a:t>
            </a:r>
            <a:endParaRPr lang="en-US" sz="7200" u="sng" dirty="0" smtClean="0">
              <a:latin typeface="Calibri" pitchFamily="34" charset="0"/>
              <a:ea typeface="Calibri" pitchFamily="34" charset="0"/>
              <a:cs typeface="Calibri" pitchFamily="34" charset="0"/>
            </a:endParaRPr>
          </a:p>
          <a:p>
            <a:pPr marL="0" indent="0" algn="ctr">
              <a:lnSpc>
                <a:spcPct val="90000"/>
              </a:lnSpc>
              <a:spcBef>
                <a:spcPct val="75000"/>
              </a:spcBef>
              <a:buNone/>
            </a:pPr>
            <a:r>
              <a:rPr lang="en-US" sz="7200" u="sng" dirty="0" smtClean="0">
                <a:latin typeface="Calibri" pitchFamily="34" charset="0"/>
                <a:ea typeface="Calibri" pitchFamily="34" charset="0"/>
                <a:cs typeface="Calibri" pitchFamily="34" charset="0"/>
              </a:rPr>
              <a:t>May 18</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HIV Vaccine Awareness Day</a:t>
            </a:r>
            <a:endParaRPr lang="en-US" sz="7200" u="sng" dirty="0" smtClean="0">
              <a:latin typeface="Calibri" pitchFamily="34" charset="0"/>
              <a:ea typeface="Calibri" pitchFamily="34" charset="0"/>
              <a:cs typeface="Calibri" pitchFamily="34" charset="0"/>
            </a:endParaRPr>
          </a:p>
          <a:p>
            <a:pPr marL="0" indent="0" algn="ctr">
              <a:lnSpc>
                <a:spcPct val="90000"/>
              </a:lnSpc>
              <a:spcBef>
                <a:spcPct val="75000"/>
              </a:spcBef>
              <a:buNone/>
            </a:pPr>
            <a:r>
              <a:rPr lang="en-US" sz="7200" u="sng" dirty="0" smtClean="0">
                <a:latin typeface="Calibri" pitchFamily="34" charset="0"/>
                <a:ea typeface="Calibri" pitchFamily="34" charset="0"/>
                <a:cs typeface="Calibri" pitchFamily="34" charset="0"/>
              </a:rPr>
              <a:t>May 19</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National Asian &amp; Pacific Islander HIV/AIDS Awareness Day</a:t>
            </a:r>
            <a:endParaRPr lang="en-US" sz="7200" u="sng" dirty="0" smtClean="0">
              <a:latin typeface="Calibri" pitchFamily="34" charset="0"/>
              <a:ea typeface="Calibri" pitchFamily="34" charset="0"/>
              <a:cs typeface="Calibri" pitchFamily="34" charset="0"/>
            </a:endParaRPr>
          </a:p>
          <a:p>
            <a:pPr marL="0" indent="0" algn="ctr">
              <a:lnSpc>
                <a:spcPct val="90000"/>
              </a:lnSpc>
              <a:spcBef>
                <a:spcPct val="75000"/>
              </a:spcBef>
              <a:buNone/>
            </a:pPr>
            <a:r>
              <a:rPr lang="en-US" sz="7200" u="sng" dirty="0" smtClean="0">
                <a:latin typeface="Calibri" pitchFamily="34" charset="0"/>
                <a:ea typeface="Calibri" pitchFamily="34" charset="0"/>
                <a:cs typeface="Calibri" pitchFamily="34" charset="0"/>
              </a:rPr>
              <a:t>June 8</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Caribbean American HIV/AIDS Awareness Day</a:t>
            </a:r>
            <a:endParaRPr lang="en-US" sz="7200" u="sng" dirty="0" smtClean="0">
              <a:latin typeface="Calibri" pitchFamily="34" charset="0"/>
              <a:ea typeface="Calibri" pitchFamily="34" charset="0"/>
              <a:cs typeface="Calibri" pitchFamily="34" charset="0"/>
            </a:endParaRPr>
          </a:p>
          <a:p>
            <a:pPr marL="0" indent="0" algn="ctr">
              <a:lnSpc>
                <a:spcPct val="90000"/>
              </a:lnSpc>
              <a:spcBef>
                <a:spcPct val="75000"/>
              </a:spcBef>
              <a:buNone/>
            </a:pPr>
            <a:r>
              <a:rPr lang="en-US" sz="7200" u="sng" dirty="0" smtClean="0">
                <a:latin typeface="Calibri" pitchFamily="34" charset="0"/>
                <a:ea typeface="Calibri" pitchFamily="34" charset="0"/>
                <a:cs typeface="Calibri" pitchFamily="34" charset="0"/>
              </a:rPr>
              <a:t>June 27</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National HIV Testing Day</a:t>
            </a:r>
            <a:endParaRPr lang="en-US" sz="7200" u="sng" dirty="0" smtClean="0">
              <a:latin typeface="Calibri" pitchFamily="34" charset="0"/>
              <a:ea typeface="Calibri" pitchFamily="34" charset="0"/>
              <a:cs typeface="Calibri" pitchFamily="34" charset="0"/>
            </a:endParaRPr>
          </a:p>
          <a:p>
            <a:pPr marL="0" indent="0" algn="ctr">
              <a:lnSpc>
                <a:spcPct val="90000"/>
              </a:lnSpc>
              <a:spcBef>
                <a:spcPct val="75000"/>
              </a:spcBef>
              <a:buNone/>
            </a:pPr>
            <a:r>
              <a:rPr lang="en-US" sz="7200" u="sng" dirty="0" smtClean="0">
                <a:latin typeface="Calibri" pitchFamily="34" charset="0"/>
                <a:ea typeface="Calibri" pitchFamily="34" charset="0"/>
                <a:cs typeface="Calibri" pitchFamily="34" charset="0"/>
              </a:rPr>
              <a:t>October 15</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National Latino AIDS Awareness Day</a:t>
            </a:r>
            <a:endParaRPr lang="en-US" sz="7200" u="sng" dirty="0" smtClean="0">
              <a:latin typeface="Calibri" pitchFamily="34" charset="0"/>
              <a:ea typeface="Calibri" pitchFamily="34" charset="0"/>
              <a:cs typeface="Calibri" pitchFamily="34" charset="0"/>
            </a:endParaRPr>
          </a:p>
          <a:p>
            <a:pPr marL="0" indent="0" algn="ctr">
              <a:lnSpc>
                <a:spcPct val="90000"/>
              </a:lnSpc>
              <a:spcBef>
                <a:spcPct val="75000"/>
              </a:spcBef>
              <a:buNone/>
            </a:pPr>
            <a:r>
              <a:rPr lang="en-US" sz="7200" u="sng" dirty="0" smtClean="0">
                <a:latin typeface="Calibri" pitchFamily="34" charset="0"/>
                <a:ea typeface="Calibri" pitchFamily="34" charset="0"/>
                <a:cs typeface="Calibri" pitchFamily="34" charset="0"/>
              </a:rPr>
              <a:t>December 1</a:t>
            </a:r>
            <a:br>
              <a:rPr lang="en-US" sz="7200" u="sng" dirty="0" smtClean="0">
                <a:latin typeface="Calibri" pitchFamily="34" charset="0"/>
                <a:ea typeface="Calibri" pitchFamily="34" charset="0"/>
                <a:cs typeface="Calibri" pitchFamily="34" charset="0"/>
              </a:rPr>
            </a:br>
            <a:r>
              <a:rPr lang="en-US" sz="7200" dirty="0" smtClean="0">
                <a:latin typeface="Calibri" pitchFamily="34" charset="0"/>
                <a:ea typeface="Calibri" pitchFamily="34" charset="0"/>
                <a:cs typeface="Calibri" pitchFamily="34" charset="0"/>
              </a:rPr>
              <a:t>World AIDS Day</a:t>
            </a:r>
          </a:p>
          <a:p>
            <a:endParaRPr lang="en-US" dirty="0"/>
          </a:p>
        </p:txBody>
      </p:sp>
    </p:spTree>
    <p:extLst>
      <p:ext uri="{BB962C8B-B14F-4D97-AF65-F5344CB8AC3E}">
        <p14:creationId xmlns:p14="http://schemas.microsoft.com/office/powerpoint/2010/main" xmlns="" val="1322160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cs typeface="Calibri" pitchFamily="34" charset="0"/>
              </a:rPr>
              <a:t>NNHAAD Committee</a:t>
            </a:r>
            <a:endParaRPr lang="en-US" dirty="0"/>
          </a:p>
        </p:txBody>
      </p:sp>
      <p:sp>
        <p:nvSpPr>
          <p:cNvPr id="3" name="Content Placeholder 2"/>
          <p:cNvSpPr>
            <a:spLocks noGrp="1"/>
          </p:cNvSpPr>
          <p:nvPr>
            <p:ph idx="1"/>
          </p:nvPr>
        </p:nvSpPr>
        <p:spPr>
          <a:xfrm>
            <a:off x="457200" y="1371600"/>
            <a:ext cx="8229600" cy="4525963"/>
          </a:xfrm>
        </p:spPr>
        <p:txBody>
          <a:bodyPr>
            <a:normAutofit fontScale="25000" lnSpcReduction="20000"/>
          </a:bodyPr>
          <a:lstStyle/>
          <a:p>
            <a:pPr marL="0" indent="0" algn="ctr">
              <a:spcBef>
                <a:spcPts val="0"/>
              </a:spcBef>
              <a:buFontTx/>
              <a:buNone/>
              <a:defRPr/>
            </a:pPr>
            <a:r>
              <a:rPr lang="en-US" sz="6400" dirty="0">
                <a:latin typeface="Calibri" pitchFamily="34" charset="0"/>
                <a:cs typeface="Calibri" pitchFamily="34" charset="0"/>
              </a:rPr>
              <a:t>Asian &amp; Pacific Islander (API)  Wellness Center</a:t>
            </a:r>
          </a:p>
          <a:p>
            <a:pPr marL="0" indent="0" algn="ctr">
              <a:spcBef>
                <a:spcPts val="0"/>
              </a:spcBef>
              <a:buFontTx/>
              <a:buNone/>
              <a:defRPr/>
            </a:pPr>
            <a:r>
              <a:rPr lang="en-US" sz="6400" dirty="0">
                <a:latin typeface="Calibri" pitchFamily="34" charset="0"/>
                <a:cs typeface="Calibri" pitchFamily="34" charset="0"/>
              </a:rPr>
              <a:t>(415) 292-3400</a:t>
            </a:r>
          </a:p>
          <a:p>
            <a:pPr marL="0" indent="0" algn="ctr">
              <a:spcBef>
                <a:spcPts val="0"/>
              </a:spcBef>
              <a:buFontTx/>
              <a:buNone/>
              <a:defRPr/>
            </a:pPr>
            <a:r>
              <a:rPr lang="en-US" sz="6400" dirty="0">
                <a:latin typeface="Calibri" pitchFamily="34" charset="0"/>
                <a:cs typeface="Calibri" pitchFamily="34" charset="0"/>
                <a:hlinkClick r:id="rId2"/>
              </a:rPr>
              <a:t>www.apiwellness.org</a:t>
            </a:r>
            <a:r>
              <a:rPr lang="en-US" sz="6400" dirty="0">
                <a:latin typeface="Calibri" pitchFamily="34" charset="0"/>
                <a:cs typeface="Calibri" pitchFamily="34" charset="0"/>
              </a:rPr>
              <a:t> </a:t>
            </a:r>
          </a:p>
          <a:p>
            <a:pPr marL="0" indent="0" algn="ctr">
              <a:spcBef>
                <a:spcPts val="0"/>
              </a:spcBef>
              <a:buFontTx/>
              <a:buNone/>
              <a:defRPr/>
            </a:pPr>
            <a:endParaRPr lang="en-US" sz="6400" dirty="0">
              <a:latin typeface="Calibri" pitchFamily="34" charset="0"/>
              <a:cs typeface="Calibri" pitchFamily="34" charset="0"/>
            </a:endParaRPr>
          </a:p>
          <a:p>
            <a:pPr marL="0" indent="0" algn="ctr">
              <a:spcBef>
                <a:spcPts val="0"/>
              </a:spcBef>
              <a:buFontTx/>
              <a:buNone/>
              <a:defRPr/>
            </a:pPr>
            <a:endParaRPr lang="en-US" sz="6400" dirty="0">
              <a:latin typeface="Calibri" pitchFamily="34" charset="0"/>
              <a:cs typeface="Calibri" pitchFamily="34" charset="0"/>
            </a:endParaRPr>
          </a:p>
          <a:p>
            <a:pPr marL="0" indent="0" algn="ctr">
              <a:spcBef>
                <a:spcPts val="0"/>
              </a:spcBef>
              <a:buFontTx/>
              <a:buNone/>
              <a:defRPr/>
            </a:pPr>
            <a:r>
              <a:rPr lang="en-US" sz="6400" dirty="0">
                <a:latin typeface="Calibri" pitchFamily="34" charset="0"/>
                <a:cs typeface="Calibri" pitchFamily="34" charset="0"/>
              </a:rPr>
              <a:t>Commitment to Action for 7</a:t>
            </a:r>
            <a:r>
              <a:rPr lang="en-US" sz="6400" baseline="30000" dirty="0">
                <a:latin typeface="Calibri" pitchFamily="34" charset="0"/>
                <a:cs typeface="Calibri" pitchFamily="34" charset="0"/>
              </a:rPr>
              <a:t>th</a:t>
            </a:r>
            <a:r>
              <a:rPr lang="en-US" sz="6400" dirty="0">
                <a:latin typeface="Calibri" pitchFamily="34" charset="0"/>
                <a:cs typeface="Calibri" pitchFamily="34" charset="0"/>
              </a:rPr>
              <a:t>-Generation Awareness &amp; Education [CA7AE]: </a:t>
            </a:r>
          </a:p>
          <a:p>
            <a:pPr marL="0" indent="0" algn="ctr">
              <a:spcBef>
                <a:spcPts val="0"/>
              </a:spcBef>
              <a:buFontTx/>
              <a:buNone/>
              <a:defRPr/>
            </a:pPr>
            <a:r>
              <a:rPr lang="en-US" sz="6400" dirty="0">
                <a:latin typeface="Calibri" pitchFamily="34" charset="0"/>
                <a:cs typeface="Calibri" pitchFamily="34" charset="0"/>
              </a:rPr>
              <a:t>HIV/AIDS Prevention Project</a:t>
            </a:r>
            <a:br>
              <a:rPr lang="en-US" sz="6400" dirty="0">
                <a:latin typeface="Calibri" pitchFamily="34" charset="0"/>
                <a:cs typeface="Calibri" pitchFamily="34" charset="0"/>
              </a:rPr>
            </a:br>
            <a:r>
              <a:rPr lang="en-US" sz="6400" dirty="0">
                <a:latin typeface="Calibri" pitchFamily="34" charset="0"/>
                <a:cs typeface="Calibri" pitchFamily="34" charset="0"/>
              </a:rPr>
              <a:t>(800) 642-0273</a:t>
            </a:r>
          </a:p>
          <a:p>
            <a:pPr marL="0" indent="0" algn="ctr">
              <a:spcBef>
                <a:spcPts val="0"/>
              </a:spcBef>
              <a:buFontTx/>
              <a:buNone/>
              <a:defRPr/>
            </a:pPr>
            <a:r>
              <a:rPr lang="en-US" sz="6400" dirty="0">
                <a:latin typeface="Calibri" pitchFamily="34" charset="0"/>
                <a:cs typeface="Calibri" pitchFamily="34" charset="0"/>
                <a:hlinkClick r:id="rId3"/>
              </a:rPr>
              <a:t>www.happ.colostate.edu</a:t>
            </a:r>
            <a:endParaRPr lang="en-US" sz="6400" dirty="0">
              <a:latin typeface="Calibri" pitchFamily="34" charset="0"/>
              <a:cs typeface="Calibri" pitchFamily="34" charset="0"/>
            </a:endParaRPr>
          </a:p>
          <a:p>
            <a:pPr marL="0" indent="0" algn="ctr">
              <a:spcBef>
                <a:spcPts val="0"/>
              </a:spcBef>
              <a:buFontTx/>
              <a:buNone/>
              <a:defRPr/>
            </a:pPr>
            <a:endParaRPr lang="en-US" sz="6400" dirty="0">
              <a:latin typeface="Calibri" pitchFamily="34" charset="0"/>
              <a:cs typeface="Calibri" pitchFamily="34" charset="0"/>
            </a:endParaRPr>
          </a:p>
          <a:p>
            <a:pPr marL="0" indent="0" algn="ctr">
              <a:spcBef>
                <a:spcPts val="0"/>
              </a:spcBef>
              <a:buFontTx/>
              <a:buNone/>
              <a:defRPr/>
            </a:pPr>
            <a:endParaRPr lang="en-US" sz="6400" dirty="0">
              <a:latin typeface="Calibri" pitchFamily="34" charset="0"/>
              <a:cs typeface="Calibri" pitchFamily="34" charset="0"/>
            </a:endParaRPr>
          </a:p>
          <a:p>
            <a:pPr marL="0" indent="0" algn="ctr">
              <a:spcBef>
                <a:spcPts val="0"/>
              </a:spcBef>
              <a:buFontTx/>
              <a:buNone/>
              <a:defRPr/>
            </a:pPr>
            <a:r>
              <a:rPr lang="en-US" sz="6400" dirty="0">
                <a:latin typeface="Calibri" pitchFamily="34" charset="0"/>
                <a:cs typeface="Calibri" pitchFamily="34" charset="0"/>
              </a:rPr>
              <a:t>Great Plains Tribal Chairmen’s Health Board (GPTCHB)</a:t>
            </a:r>
          </a:p>
          <a:p>
            <a:pPr marL="0" indent="0" algn="ctr">
              <a:spcBef>
                <a:spcPts val="0"/>
              </a:spcBef>
              <a:buFontTx/>
              <a:buNone/>
              <a:defRPr/>
            </a:pPr>
            <a:r>
              <a:rPr lang="en-US" sz="6400" dirty="0">
                <a:latin typeface="Calibri" pitchFamily="34" charset="0"/>
                <a:cs typeface="Calibri" pitchFamily="34" charset="0"/>
              </a:rPr>
              <a:t>Northern Plains Tribal Epidemiology Center (NPTEC)</a:t>
            </a:r>
          </a:p>
          <a:p>
            <a:pPr marL="0" indent="0" algn="ctr">
              <a:spcBef>
                <a:spcPts val="0"/>
              </a:spcBef>
              <a:buFontTx/>
              <a:buNone/>
              <a:defRPr/>
            </a:pPr>
            <a:r>
              <a:rPr lang="en-US" sz="6400" dirty="0">
                <a:latin typeface="Calibri" pitchFamily="34" charset="0"/>
                <a:cs typeface="Calibri" pitchFamily="34" charset="0"/>
              </a:rPr>
              <a:t>(605) 721-1922</a:t>
            </a:r>
          </a:p>
          <a:p>
            <a:pPr marL="0" indent="0" algn="ctr">
              <a:spcBef>
                <a:spcPts val="0"/>
              </a:spcBef>
              <a:buFontTx/>
              <a:buNone/>
              <a:defRPr/>
            </a:pPr>
            <a:r>
              <a:rPr lang="en-US" sz="6400" dirty="0">
                <a:latin typeface="Calibri" pitchFamily="34" charset="0"/>
                <a:cs typeface="Calibri" pitchFamily="34" charset="0"/>
                <a:hlinkClick r:id="rId4"/>
              </a:rPr>
              <a:t>www.gptchb.org</a:t>
            </a:r>
            <a:endParaRPr lang="en-US" sz="6400" dirty="0">
              <a:latin typeface="Calibri" pitchFamily="34" charset="0"/>
              <a:cs typeface="Calibri" pitchFamily="34" charset="0"/>
            </a:endParaRPr>
          </a:p>
          <a:p>
            <a:pPr marL="0" indent="0" algn="ctr">
              <a:spcBef>
                <a:spcPts val="0"/>
              </a:spcBef>
              <a:buFontTx/>
              <a:buNone/>
              <a:defRPr/>
            </a:pPr>
            <a:endParaRPr lang="en-US" sz="6400" dirty="0">
              <a:latin typeface="Calibri" pitchFamily="34" charset="0"/>
              <a:cs typeface="Calibri" pitchFamily="34" charset="0"/>
            </a:endParaRPr>
          </a:p>
          <a:p>
            <a:pPr marL="0" indent="0" algn="ctr">
              <a:spcBef>
                <a:spcPts val="0"/>
              </a:spcBef>
              <a:buFontTx/>
              <a:buNone/>
              <a:defRPr/>
            </a:pPr>
            <a:endParaRPr lang="en-US" sz="6400" dirty="0">
              <a:latin typeface="Calibri" pitchFamily="34" charset="0"/>
              <a:cs typeface="Calibri" pitchFamily="34" charset="0"/>
            </a:endParaRPr>
          </a:p>
          <a:p>
            <a:pPr marL="0" indent="0" algn="ctr">
              <a:spcBef>
                <a:spcPts val="0"/>
              </a:spcBef>
              <a:buFontTx/>
              <a:buNone/>
              <a:defRPr/>
            </a:pPr>
            <a:r>
              <a:rPr lang="en-US" sz="6400" dirty="0">
                <a:latin typeface="Calibri" pitchFamily="34" charset="0"/>
                <a:cs typeface="Calibri" pitchFamily="34" charset="0"/>
              </a:rPr>
              <a:t>Inter Tribal Council of Arizona, Inc. [ITCA]</a:t>
            </a:r>
            <a:br>
              <a:rPr lang="en-US" sz="6400" dirty="0">
                <a:latin typeface="Calibri" pitchFamily="34" charset="0"/>
                <a:cs typeface="Calibri" pitchFamily="34" charset="0"/>
              </a:rPr>
            </a:br>
            <a:r>
              <a:rPr lang="en-US" sz="6400" dirty="0">
                <a:latin typeface="Calibri" pitchFamily="34" charset="0"/>
                <a:cs typeface="Calibri" pitchFamily="34" charset="0"/>
              </a:rPr>
              <a:t>(602) 258-4822</a:t>
            </a:r>
          </a:p>
          <a:p>
            <a:pPr marL="0" indent="0" algn="ctr">
              <a:spcBef>
                <a:spcPts val="0"/>
              </a:spcBef>
              <a:buFontTx/>
              <a:buNone/>
              <a:defRPr/>
            </a:pPr>
            <a:r>
              <a:rPr lang="en-US" sz="6400" dirty="0">
                <a:latin typeface="Calibri" pitchFamily="34" charset="0"/>
                <a:cs typeface="Calibri" pitchFamily="34" charset="0"/>
                <a:hlinkClick r:id="rId5"/>
              </a:rPr>
              <a:t>www.itcaonline.com</a:t>
            </a:r>
            <a:endParaRPr lang="en-US" sz="6400" dirty="0">
              <a:latin typeface="Calibri" pitchFamily="34" charset="0"/>
              <a:cs typeface="Calibri" pitchFamily="34" charset="0"/>
            </a:endParaRPr>
          </a:p>
          <a:p>
            <a:pPr marL="0" indent="0" algn="ctr">
              <a:spcBef>
                <a:spcPts val="0"/>
              </a:spcBef>
              <a:buFontTx/>
              <a:buNone/>
              <a:defRPr/>
            </a:pPr>
            <a:endParaRPr lang="en-US" sz="6400" dirty="0">
              <a:latin typeface="Calibri" pitchFamily="34" charset="0"/>
              <a:cs typeface="Calibri" pitchFamily="34" charset="0"/>
            </a:endParaRPr>
          </a:p>
          <a:p>
            <a:pPr marL="0" indent="0" algn="ctr">
              <a:spcBef>
                <a:spcPts val="0"/>
              </a:spcBef>
              <a:buFontTx/>
              <a:buNone/>
              <a:defRPr/>
            </a:pPr>
            <a:endParaRPr lang="en-US" sz="6400" dirty="0">
              <a:latin typeface="Calibri" pitchFamily="34" charset="0"/>
              <a:cs typeface="Calibri" pitchFamily="34" charset="0"/>
            </a:endParaRPr>
          </a:p>
          <a:p>
            <a:pPr marL="0" indent="0" algn="ctr">
              <a:spcBef>
                <a:spcPts val="0"/>
              </a:spcBef>
              <a:buFontTx/>
              <a:buNone/>
              <a:defRPr/>
            </a:pPr>
            <a:r>
              <a:rPr lang="en-US" sz="6400" dirty="0">
                <a:latin typeface="Calibri" pitchFamily="34" charset="0"/>
                <a:cs typeface="Calibri" pitchFamily="34" charset="0"/>
              </a:rPr>
              <a:t>National Native American AIDS Prevention Center [NNAAPC]</a:t>
            </a:r>
          </a:p>
          <a:p>
            <a:pPr marL="0" indent="0" algn="ctr">
              <a:spcBef>
                <a:spcPts val="0"/>
              </a:spcBef>
              <a:buFontTx/>
              <a:buNone/>
              <a:defRPr/>
            </a:pPr>
            <a:r>
              <a:rPr lang="en-US" sz="6400" dirty="0">
                <a:latin typeface="Calibri" pitchFamily="34" charset="0"/>
                <a:cs typeface="Calibri" pitchFamily="34" charset="0"/>
              </a:rPr>
              <a:t>(720) 382-2244</a:t>
            </a:r>
          </a:p>
          <a:p>
            <a:pPr marL="0" indent="0" algn="ctr">
              <a:spcBef>
                <a:spcPts val="0"/>
              </a:spcBef>
              <a:buFontTx/>
              <a:buNone/>
              <a:defRPr/>
            </a:pPr>
            <a:r>
              <a:rPr lang="en-US" sz="6400" dirty="0">
                <a:latin typeface="Calibri" pitchFamily="34" charset="0"/>
                <a:cs typeface="Calibri" pitchFamily="34" charset="0"/>
                <a:hlinkClick r:id="rId6"/>
              </a:rPr>
              <a:t>www.nnaapc.org</a:t>
            </a:r>
            <a:endParaRPr lang="en-US" sz="6400" dirty="0">
              <a:latin typeface="Calibri" pitchFamily="34" charset="0"/>
              <a:cs typeface="Calibri" pitchFamily="34" charset="0"/>
            </a:endParaRPr>
          </a:p>
          <a:p>
            <a:pPr algn="ctr">
              <a:spcBef>
                <a:spcPts val="0"/>
              </a:spcBef>
              <a:buFontTx/>
              <a:buNone/>
              <a:defRPr/>
            </a:pPr>
            <a:endParaRPr lang="en-US" dirty="0"/>
          </a:p>
          <a:p>
            <a:endParaRPr lang="en-US" dirty="0"/>
          </a:p>
        </p:txBody>
      </p:sp>
    </p:spTree>
    <p:extLst>
      <p:ext uri="{BB962C8B-B14F-4D97-AF65-F5344CB8AC3E}">
        <p14:creationId xmlns:p14="http://schemas.microsoft.com/office/powerpoint/2010/main" xmlns="" val="4272451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NNHAAD</a:t>
            </a:r>
            <a:endParaRPr lang="en-US" dirty="0"/>
          </a:p>
        </p:txBody>
      </p:sp>
      <p:sp>
        <p:nvSpPr>
          <p:cNvPr id="3" name="Content Placeholder 2"/>
          <p:cNvSpPr>
            <a:spLocks noGrp="1"/>
          </p:cNvSpPr>
          <p:nvPr>
            <p:ph idx="1"/>
          </p:nvPr>
        </p:nvSpPr>
        <p:spPr/>
        <p:txBody>
          <a:bodyPr>
            <a:normAutofit fontScale="77500" lnSpcReduction="20000"/>
          </a:bodyPr>
          <a:lstStyle/>
          <a:p>
            <a:pPr>
              <a:defRPr/>
            </a:pPr>
            <a:r>
              <a:rPr lang="en-US" dirty="0">
                <a:solidFill>
                  <a:prstClr val="black"/>
                </a:solidFill>
                <a:latin typeface="Calibri" pitchFamily="34" charset="0"/>
                <a:cs typeface="Calibri" pitchFamily="34" charset="0"/>
              </a:rPr>
              <a:t>National Native HIV/AIDS Awareness Day (NNHAAD)  is held on the first day of </a:t>
            </a:r>
            <a:r>
              <a:rPr lang="en-US" dirty="0" smtClean="0">
                <a:solidFill>
                  <a:prstClr val="black"/>
                </a:solidFill>
                <a:latin typeface="Calibri" pitchFamily="34" charset="0"/>
                <a:cs typeface="Calibri" pitchFamily="34" charset="0"/>
              </a:rPr>
              <a:t>Spring each year.  </a:t>
            </a:r>
          </a:p>
          <a:p>
            <a:pPr lvl="1">
              <a:defRPr/>
            </a:pPr>
            <a:r>
              <a:rPr lang="en-US" dirty="0" smtClean="0">
                <a:solidFill>
                  <a:prstClr val="black"/>
                </a:solidFill>
                <a:latin typeface="Calibri" pitchFamily="34" charset="0"/>
                <a:cs typeface="Calibri" pitchFamily="34" charset="0"/>
              </a:rPr>
              <a:t>This day was selected by the Native community, nationally, via survey. It was believed that this day best exemplified the ceremonies that occurred on the Spring Equinox for all Native groups (American Indian, Alaska Native, and Native Hawaiian). </a:t>
            </a:r>
          </a:p>
          <a:p>
            <a:pPr lvl="1">
              <a:defRPr/>
            </a:pPr>
            <a:r>
              <a:rPr lang="en-US" dirty="0" smtClean="0">
                <a:solidFill>
                  <a:prstClr val="black"/>
                </a:solidFill>
                <a:latin typeface="Calibri" pitchFamily="34" charset="0"/>
                <a:cs typeface="Calibri" pitchFamily="34" charset="0"/>
              </a:rPr>
              <a:t>It </a:t>
            </a:r>
            <a:r>
              <a:rPr lang="en-US" dirty="0">
                <a:solidFill>
                  <a:prstClr val="black"/>
                </a:solidFill>
                <a:latin typeface="Calibri" pitchFamily="34" charset="0"/>
                <a:cs typeface="Calibri" pitchFamily="34" charset="0"/>
              </a:rPr>
              <a:t>was initiated in 2007 </a:t>
            </a:r>
            <a:r>
              <a:rPr lang="en-US" dirty="0" smtClean="0">
                <a:solidFill>
                  <a:prstClr val="black"/>
                </a:solidFill>
                <a:latin typeface="Calibri" pitchFamily="34" charset="0"/>
                <a:cs typeface="Calibri" pitchFamily="34" charset="0"/>
              </a:rPr>
              <a:t>and since that time, </a:t>
            </a:r>
            <a:r>
              <a:rPr lang="en-US" dirty="0">
                <a:solidFill>
                  <a:prstClr val="black"/>
                </a:solidFill>
                <a:latin typeface="Calibri" pitchFamily="34" charset="0"/>
                <a:cs typeface="Calibri" pitchFamily="34" charset="0"/>
              </a:rPr>
              <a:t>has been successful in promoting and educating Native people about HIV and AIDS.</a:t>
            </a:r>
          </a:p>
          <a:p>
            <a:pPr marL="0" indent="0">
              <a:buNone/>
              <a:defRPr/>
            </a:pPr>
            <a:endParaRPr lang="en-US" dirty="0">
              <a:solidFill>
                <a:prstClr val="black"/>
              </a:solidFill>
              <a:latin typeface="Calibri" pitchFamily="34" charset="0"/>
              <a:cs typeface="Calibri" pitchFamily="34" charset="0"/>
            </a:endParaRPr>
          </a:p>
          <a:p>
            <a:pPr>
              <a:defRPr/>
            </a:pPr>
            <a:r>
              <a:rPr lang="en-US" dirty="0">
                <a:solidFill>
                  <a:prstClr val="black"/>
                </a:solidFill>
                <a:latin typeface="Calibri" pitchFamily="34" charset="0"/>
                <a:cs typeface="Calibri" pitchFamily="34" charset="0"/>
              </a:rPr>
              <a:t>On this day, we encourage all Native communities to plan events to promote HIV testing and continue </a:t>
            </a:r>
            <a:r>
              <a:rPr lang="en-US" dirty="0" smtClean="0">
                <a:solidFill>
                  <a:prstClr val="black"/>
                </a:solidFill>
                <a:latin typeface="Calibri" pitchFamily="34" charset="0"/>
                <a:cs typeface="Calibri" pitchFamily="34" charset="0"/>
              </a:rPr>
              <a:t>educating on HIV/AIDS</a:t>
            </a:r>
            <a:r>
              <a:rPr lang="en-US" dirty="0">
                <a:solidFill>
                  <a:prstClr val="black"/>
                </a:solidFill>
                <a:latin typeface="Calibri" pitchFamily="34" charset="0"/>
                <a:cs typeface="Calibri" pitchFamily="34" charset="0"/>
              </a:rPr>
              <a:t>.  It is also a day to honor those who are infected and affected by the disease, as well as to honor those who have passed as a result of </a:t>
            </a:r>
            <a:r>
              <a:rPr lang="en-US" dirty="0" smtClean="0">
                <a:solidFill>
                  <a:prstClr val="black"/>
                </a:solidFill>
                <a:latin typeface="Calibri" pitchFamily="34" charset="0"/>
                <a:cs typeface="Calibri" pitchFamily="34" charset="0"/>
              </a:rPr>
              <a:t>AIDS-related </a:t>
            </a:r>
            <a:r>
              <a:rPr lang="en-US" dirty="0">
                <a:solidFill>
                  <a:prstClr val="black"/>
                </a:solidFill>
                <a:latin typeface="Calibri" pitchFamily="34" charset="0"/>
                <a:cs typeface="Calibri" pitchFamily="34" charset="0"/>
              </a:rPr>
              <a:t>complications.</a:t>
            </a:r>
          </a:p>
          <a:p>
            <a:endParaRPr lang="en-US" dirty="0"/>
          </a:p>
        </p:txBody>
      </p:sp>
    </p:spTree>
    <p:extLst>
      <p:ext uri="{BB962C8B-B14F-4D97-AF65-F5344CB8AC3E}">
        <p14:creationId xmlns:p14="http://schemas.microsoft.com/office/powerpoint/2010/main" xmlns="" val="3693700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cs typeface="Calibri" pitchFamily="34" charset="0"/>
              </a:rPr>
              <a:t>Additional Resources</a:t>
            </a:r>
            <a:endParaRPr lang="en-US" dirty="0"/>
          </a:p>
        </p:txBody>
      </p:sp>
      <p:sp>
        <p:nvSpPr>
          <p:cNvPr id="3" name="Content Placeholder 2"/>
          <p:cNvSpPr>
            <a:spLocks noGrp="1"/>
          </p:cNvSpPr>
          <p:nvPr>
            <p:ph idx="1"/>
          </p:nvPr>
        </p:nvSpPr>
        <p:spPr/>
        <p:txBody>
          <a:bodyPr>
            <a:normAutofit fontScale="62500" lnSpcReduction="20000"/>
          </a:bodyPr>
          <a:lstStyle/>
          <a:p>
            <a:pPr>
              <a:spcBef>
                <a:spcPts val="1800"/>
              </a:spcBef>
              <a:defRPr/>
            </a:pPr>
            <a:r>
              <a:rPr lang="en-US" dirty="0">
                <a:latin typeface="Calibri" pitchFamily="34" charset="0"/>
                <a:cs typeface="Calibri" pitchFamily="34" charset="0"/>
              </a:rPr>
              <a:t>Centers for Disease Control and Prevention (CDC): </a:t>
            </a:r>
            <a:r>
              <a:rPr lang="en-US" dirty="0">
                <a:solidFill>
                  <a:schemeClr val="accent5">
                    <a:lumMod val="50000"/>
                  </a:schemeClr>
                </a:solidFill>
                <a:latin typeface="Calibri" pitchFamily="34" charset="0"/>
                <a:cs typeface="Calibri" pitchFamily="34" charset="0"/>
                <a:hlinkClick r:id="rId2"/>
              </a:rPr>
              <a:t>www.cdc.gov</a:t>
            </a:r>
            <a:endParaRPr lang="en-US" dirty="0">
              <a:solidFill>
                <a:schemeClr val="accent5">
                  <a:lumMod val="50000"/>
                </a:schemeClr>
              </a:solidFill>
              <a:latin typeface="Calibri" pitchFamily="34" charset="0"/>
              <a:cs typeface="Calibri" pitchFamily="34" charset="0"/>
            </a:endParaRPr>
          </a:p>
          <a:p>
            <a:pPr>
              <a:spcBef>
                <a:spcPts val="1800"/>
              </a:spcBef>
              <a:defRPr/>
            </a:pPr>
            <a:r>
              <a:rPr lang="en-US" dirty="0">
                <a:latin typeface="Calibri" pitchFamily="34" charset="0"/>
                <a:cs typeface="Calibri" pitchFamily="34" charset="0"/>
              </a:rPr>
              <a:t>Substance Abuse and Mental Health</a:t>
            </a:r>
            <a:br>
              <a:rPr lang="en-US" dirty="0">
                <a:latin typeface="Calibri" pitchFamily="34" charset="0"/>
                <a:cs typeface="Calibri" pitchFamily="34" charset="0"/>
              </a:rPr>
            </a:br>
            <a:r>
              <a:rPr lang="en-US" dirty="0">
                <a:latin typeface="Calibri" pitchFamily="34" charset="0"/>
                <a:cs typeface="Calibri" pitchFamily="34" charset="0"/>
              </a:rPr>
              <a:t>Service Administration (SAMHSA) - MAI: </a:t>
            </a:r>
            <a:r>
              <a:rPr lang="en-US" dirty="0">
                <a:latin typeface="Calibri" pitchFamily="34" charset="0"/>
                <a:cs typeface="Calibri" pitchFamily="34" charset="0"/>
                <a:hlinkClick r:id="rId3"/>
              </a:rPr>
              <a:t>www.samhsa.gov</a:t>
            </a:r>
            <a:endParaRPr lang="en-US" dirty="0">
              <a:latin typeface="Calibri" pitchFamily="34" charset="0"/>
              <a:cs typeface="Calibri" pitchFamily="34" charset="0"/>
            </a:endParaRPr>
          </a:p>
          <a:p>
            <a:pPr>
              <a:spcBef>
                <a:spcPts val="1800"/>
              </a:spcBef>
              <a:defRPr/>
            </a:pPr>
            <a:r>
              <a:rPr lang="en-US" dirty="0">
                <a:latin typeface="Calibri" pitchFamily="34" charset="0"/>
                <a:cs typeface="Calibri" pitchFamily="34" charset="0"/>
              </a:rPr>
              <a:t>Find a local testing site at: </a:t>
            </a:r>
            <a:r>
              <a:rPr lang="en-US" u="sng" dirty="0">
                <a:solidFill>
                  <a:schemeClr val="accent5">
                    <a:lumMod val="50000"/>
                  </a:schemeClr>
                </a:solidFill>
                <a:latin typeface="Calibri" pitchFamily="34" charset="0"/>
                <a:cs typeface="Calibri" pitchFamily="34" charset="0"/>
                <a:hlinkClick r:id="rId4"/>
              </a:rPr>
              <a:t>http://www.hivtest.org</a:t>
            </a:r>
            <a:endParaRPr lang="en-US" u="sng" dirty="0">
              <a:solidFill>
                <a:schemeClr val="accent5">
                  <a:lumMod val="50000"/>
                </a:schemeClr>
              </a:solidFill>
              <a:latin typeface="Calibri" pitchFamily="34" charset="0"/>
              <a:cs typeface="Calibri" pitchFamily="34" charset="0"/>
            </a:endParaRPr>
          </a:p>
          <a:p>
            <a:pPr>
              <a:spcBef>
                <a:spcPts val="1800"/>
              </a:spcBef>
              <a:defRPr/>
            </a:pPr>
            <a:r>
              <a:rPr lang="en-US" dirty="0">
                <a:latin typeface="Calibri" pitchFamily="34" charset="0"/>
                <a:cs typeface="Calibri" pitchFamily="34" charset="0"/>
              </a:rPr>
              <a:t>Get Federal information on HIV/AIDS at: </a:t>
            </a:r>
            <a:r>
              <a:rPr lang="en-US" u="sng" dirty="0">
                <a:solidFill>
                  <a:srgbClr val="0000FF"/>
                </a:solidFill>
                <a:latin typeface="Calibri" pitchFamily="34" charset="0"/>
                <a:cs typeface="Calibri" pitchFamily="34" charset="0"/>
              </a:rPr>
              <a:t>www.AIDS.gov</a:t>
            </a:r>
          </a:p>
          <a:p>
            <a:pPr>
              <a:lnSpc>
                <a:spcPct val="120000"/>
              </a:lnSpc>
              <a:spcBef>
                <a:spcPts val="600"/>
              </a:spcBef>
              <a:buFontTx/>
              <a:buNone/>
              <a:defRPr/>
            </a:pPr>
            <a:r>
              <a:rPr lang="en-US" dirty="0">
                <a:latin typeface="Calibri" pitchFamily="34" charset="0"/>
                <a:cs typeface="Calibri" pitchFamily="34" charset="0"/>
              </a:rPr>
              <a:t>	</a:t>
            </a:r>
          </a:p>
          <a:p>
            <a:pPr algn="ctr">
              <a:spcBef>
                <a:spcPts val="1800"/>
              </a:spcBef>
              <a:buFontTx/>
              <a:buNone/>
              <a:defRPr/>
            </a:pPr>
            <a:r>
              <a:rPr lang="en-US" dirty="0">
                <a:latin typeface="Calibri" pitchFamily="34" charset="0"/>
                <a:cs typeface="Calibri" pitchFamily="34" charset="0"/>
              </a:rPr>
              <a:t>Send a text message with your zip code to KNOWIT (566948)</a:t>
            </a:r>
            <a:br>
              <a:rPr lang="en-US" dirty="0">
                <a:latin typeface="Calibri" pitchFamily="34" charset="0"/>
                <a:cs typeface="Calibri" pitchFamily="34" charset="0"/>
              </a:rPr>
            </a:br>
            <a:r>
              <a:rPr lang="en-US" dirty="0">
                <a:latin typeface="Calibri" pitchFamily="34" charset="0"/>
                <a:cs typeface="Calibri" pitchFamily="34" charset="0"/>
              </a:rPr>
              <a:t>to find a local HIV testing center.</a:t>
            </a:r>
          </a:p>
          <a:p>
            <a:pPr algn="ctr">
              <a:spcBef>
                <a:spcPts val="1800"/>
              </a:spcBef>
              <a:buFontTx/>
              <a:buNone/>
              <a:defRPr/>
            </a:pPr>
            <a:r>
              <a:rPr lang="en-US" dirty="0">
                <a:latin typeface="Calibri" pitchFamily="34" charset="0"/>
                <a:cs typeface="Calibri" pitchFamily="34" charset="0"/>
              </a:rPr>
              <a:t>National HIV/AIDS Hotline:</a:t>
            </a:r>
            <a:br>
              <a:rPr lang="en-US" dirty="0">
                <a:latin typeface="Calibri" pitchFamily="34" charset="0"/>
                <a:cs typeface="Calibri" pitchFamily="34" charset="0"/>
              </a:rPr>
            </a:br>
            <a:r>
              <a:rPr lang="en-US" dirty="0">
                <a:latin typeface="Calibri" pitchFamily="34" charset="0"/>
                <a:cs typeface="Calibri" pitchFamily="34" charset="0"/>
              </a:rPr>
              <a:t>1 (800)232-4636</a:t>
            </a:r>
            <a:br>
              <a:rPr lang="en-US" dirty="0">
                <a:latin typeface="Calibri" pitchFamily="34" charset="0"/>
                <a:cs typeface="Calibri" pitchFamily="34" charset="0"/>
              </a:rPr>
            </a:br>
            <a:r>
              <a:rPr lang="en-US" dirty="0">
                <a:latin typeface="Calibri" pitchFamily="34" charset="0"/>
                <a:cs typeface="Calibri" pitchFamily="34" charset="0"/>
              </a:rPr>
              <a:t>1 (800)344-7432 Spanish</a:t>
            </a:r>
            <a:br>
              <a:rPr lang="en-US" dirty="0">
                <a:latin typeface="Calibri" pitchFamily="34" charset="0"/>
                <a:cs typeface="Calibri" pitchFamily="34" charset="0"/>
              </a:rPr>
            </a:br>
            <a:r>
              <a:rPr lang="en-US" dirty="0">
                <a:latin typeface="Calibri" pitchFamily="34" charset="0"/>
                <a:cs typeface="Calibri" pitchFamily="34" charset="0"/>
              </a:rPr>
              <a:t>1 (800)243-7889 (TTY/TDD)</a:t>
            </a:r>
          </a:p>
          <a:p>
            <a:endParaRPr lang="en-US" dirty="0"/>
          </a:p>
        </p:txBody>
      </p:sp>
    </p:spTree>
    <p:extLst>
      <p:ext uri="{BB962C8B-B14F-4D97-AF65-F5344CB8AC3E}">
        <p14:creationId xmlns:p14="http://schemas.microsoft.com/office/powerpoint/2010/main" xmlns="" val="1625208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HIV/AIDS Impact in Native Communities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Historically, Native communities have experienced higher rates of numerous health disparities than other racial/ethnic group including HIV/AIDS.</a:t>
            </a:r>
          </a:p>
          <a:p>
            <a:r>
              <a:rPr lang="en-US" dirty="0" smtClean="0"/>
              <a:t>American Indians, Alaska Natives and Native Hawaiians are at a greater risk for HIV infection because of the co-factors that present both health and economic challenges.</a:t>
            </a:r>
          </a:p>
          <a:p>
            <a:pPr lvl="1"/>
            <a:r>
              <a:rPr lang="en-US" sz="2400" dirty="0" smtClean="0">
                <a:solidFill>
                  <a:srgbClr val="C00000"/>
                </a:solidFill>
              </a:rPr>
              <a:t>These include sexually transmitted infections, poverty, alcohol abuse, intravenous drug use, and social risk co-factors (homophobia, mistrust/distrust of Western medical systems, etc.) </a:t>
            </a:r>
          </a:p>
          <a:p>
            <a:endParaRPr lang="en-US" dirty="0"/>
          </a:p>
        </p:txBody>
      </p:sp>
    </p:spTree>
    <p:extLst>
      <p:ext uri="{BB962C8B-B14F-4D97-AF65-F5344CB8AC3E}">
        <p14:creationId xmlns:p14="http://schemas.microsoft.com/office/powerpoint/2010/main" xmlns="" val="412022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solidFill>
                  <a:prstClr val="black"/>
                </a:solidFill>
                <a:latin typeface="Calibri" pitchFamily="34" charset="0"/>
                <a:cs typeface="Calibri" pitchFamily="34" charset="0"/>
              </a:rPr>
              <a:t>Impact Compared to Other Ethnic Groups</a:t>
            </a:r>
            <a:endParaRPr lang="en-US" dirty="0"/>
          </a:p>
        </p:txBody>
      </p:sp>
      <p:sp>
        <p:nvSpPr>
          <p:cNvPr id="3" name="Content Placeholder 2"/>
          <p:cNvSpPr>
            <a:spLocks noGrp="1"/>
          </p:cNvSpPr>
          <p:nvPr>
            <p:ph idx="1"/>
          </p:nvPr>
        </p:nvSpPr>
        <p:spPr>
          <a:xfrm>
            <a:off x="457200" y="1448810"/>
            <a:ext cx="8229600" cy="4525963"/>
          </a:xfrm>
        </p:spPr>
        <p:txBody>
          <a:bodyPr>
            <a:normAutofit fontScale="85000" lnSpcReduction="10000"/>
          </a:bodyPr>
          <a:lstStyle/>
          <a:p>
            <a:pPr>
              <a:defRPr/>
            </a:pPr>
            <a:r>
              <a:rPr lang="en-US" dirty="0">
                <a:latin typeface="Calibri" pitchFamily="34" charset="0"/>
                <a:cs typeface="Calibri" pitchFamily="34" charset="0"/>
              </a:rPr>
              <a:t>Native Hawaiians/Other Pacific Islanders and American Indians/Alaska Natives had the 3</a:t>
            </a:r>
            <a:r>
              <a:rPr lang="en-US" baseline="30000" dirty="0">
                <a:latin typeface="Calibri" pitchFamily="34" charset="0"/>
                <a:cs typeface="Calibri" pitchFamily="34" charset="0"/>
              </a:rPr>
              <a:t>rd</a:t>
            </a:r>
            <a:r>
              <a:rPr lang="en-US" dirty="0">
                <a:latin typeface="Calibri" pitchFamily="34" charset="0"/>
                <a:cs typeface="Calibri" pitchFamily="34" charset="0"/>
              </a:rPr>
              <a:t> and 4</a:t>
            </a:r>
            <a:r>
              <a:rPr lang="en-US" baseline="30000" dirty="0">
                <a:latin typeface="Calibri" pitchFamily="34" charset="0"/>
                <a:cs typeface="Calibri" pitchFamily="34" charset="0"/>
              </a:rPr>
              <a:t>th</a:t>
            </a:r>
            <a:r>
              <a:rPr lang="en-US" dirty="0">
                <a:latin typeface="Calibri" pitchFamily="34" charset="0"/>
                <a:cs typeface="Calibri" pitchFamily="34" charset="0"/>
              </a:rPr>
              <a:t> highest rate of new HIV infections, respectively. By the end of </a:t>
            </a:r>
            <a:r>
              <a:rPr lang="en-US" dirty="0">
                <a:solidFill>
                  <a:srgbClr val="0070C0"/>
                </a:solidFill>
                <a:latin typeface="Calibri" pitchFamily="34" charset="0"/>
                <a:cs typeface="Calibri" pitchFamily="34" charset="0"/>
              </a:rPr>
              <a:t>2008</a:t>
            </a:r>
            <a:r>
              <a:rPr lang="en-US" dirty="0">
                <a:latin typeface="Calibri" pitchFamily="34" charset="0"/>
                <a:cs typeface="Calibri" pitchFamily="34" charset="0"/>
              </a:rPr>
              <a:t>, the rate was 22.8 per 100,000 persons for NHOPIs and 11.9 per 100,000 for </a:t>
            </a:r>
            <a:r>
              <a:rPr lang="en-US" dirty="0" smtClean="0">
                <a:latin typeface="Calibri" pitchFamily="34" charset="0"/>
                <a:cs typeface="Calibri" pitchFamily="34" charset="0"/>
              </a:rPr>
              <a:t>AI/ANs.</a:t>
            </a:r>
            <a:r>
              <a:rPr lang="en-US" baseline="30000" dirty="0">
                <a:latin typeface="Calibri" pitchFamily="34" charset="0"/>
                <a:cs typeface="Calibri" pitchFamily="34" charset="0"/>
              </a:rPr>
              <a:t>1</a:t>
            </a:r>
            <a:endParaRPr lang="en-US" dirty="0">
              <a:latin typeface="Calibri" pitchFamily="34" charset="0"/>
              <a:cs typeface="Calibri" pitchFamily="34" charset="0"/>
            </a:endParaRPr>
          </a:p>
          <a:p>
            <a:pPr>
              <a:defRPr/>
            </a:pPr>
            <a:r>
              <a:rPr lang="en-US" dirty="0">
                <a:latin typeface="Calibri" pitchFamily="34" charset="0"/>
                <a:cs typeface="Calibri" pitchFamily="34" charset="0"/>
              </a:rPr>
              <a:t>Of persons who were diagnosed with HIV, AI/ANs had that shortest overall survival time, with </a:t>
            </a:r>
            <a:r>
              <a:rPr lang="en-US" dirty="0" smtClean="0">
                <a:latin typeface="Calibri" pitchFamily="34" charset="0"/>
                <a:cs typeface="Calibri" pitchFamily="34" charset="0"/>
              </a:rPr>
              <a:t>only 88% </a:t>
            </a:r>
            <a:r>
              <a:rPr lang="en-US" dirty="0">
                <a:latin typeface="Calibri" pitchFamily="34" charset="0"/>
                <a:cs typeface="Calibri" pitchFamily="34" charset="0"/>
              </a:rPr>
              <a:t>living longer than 3 </a:t>
            </a:r>
            <a:r>
              <a:rPr lang="en-US" dirty="0" smtClean="0">
                <a:latin typeface="Calibri" pitchFamily="34" charset="0"/>
                <a:cs typeface="Calibri" pitchFamily="34" charset="0"/>
              </a:rPr>
              <a:t>years.</a:t>
            </a:r>
            <a:r>
              <a:rPr lang="en-US" baseline="30000" dirty="0">
                <a:latin typeface="Calibri" pitchFamily="34" charset="0"/>
                <a:cs typeface="Calibri" pitchFamily="34" charset="0"/>
              </a:rPr>
              <a:t>2</a:t>
            </a:r>
            <a:r>
              <a:rPr lang="en-US" dirty="0" smtClean="0">
                <a:latin typeface="Calibri" pitchFamily="34" charset="0"/>
                <a:cs typeface="Calibri" pitchFamily="34" charset="0"/>
              </a:rPr>
              <a:t> </a:t>
            </a:r>
            <a:endParaRPr lang="en-US" dirty="0">
              <a:latin typeface="Calibri" pitchFamily="34" charset="0"/>
              <a:cs typeface="Calibri" pitchFamily="34" charset="0"/>
            </a:endParaRPr>
          </a:p>
          <a:p>
            <a:pPr>
              <a:defRPr/>
            </a:pPr>
            <a:r>
              <a:rPr lang="en-US" dirty="0">
                <a:latin typeface="Calibri" pitchFamily="34" charset="0"/>
                <a:cs typeface="Calibri" pitchFamily="34" charset="0"/>
              </a:rPr>
              <a:t>Of persons who were diagnosed with HIV, </a:t>
            </a:r>
            <a:r>
              <a:rPr lang="en-US" dirty="0" smtClean="0">
                <a:latin typeface="Calibri" pitchFamily="34" charset="0"/>
                <a:cs typeface="Calibri" pitchFamily="34" charset="0"/>
              </a:rPr>
              <a:t>almost 30% </a:t>
            </a:r>
            <a:r>
              <a:rPr lang="en-US" dirty="0">
                <a:latin typeface="Calibri" pitchFamily="34" charset="0"/>
                <a:cs typeface="Calibri" pitchFamily="34" charset="0"/>
              </a:rPr>
              <a:t>progressed to an AIDS diagnoses in less than 12 </a:t>
            </a:r>
            <a:r>
              <a:rPr lang="en-US" dirty="0" smtClean="0">
                <a:latin typeface="Calibri" pitchFamily="34" charset="0"/>
                <a:cs typeface="Calibri" pitchFamily="34" charset="0"/>
              </a:rPr>
              <a:t>months.</a:t>
            </a:r>
            <a:r>
              <a:rPr lang="en-US" baseline="30000" dirty="0" smtClean="0">
                <a:latin typeface="Calibri" pitchFamily="34" charset="0"/>
                <a:cs typeface="Calibri" pitchFamily="34" charset="0"/>
              </a:rPr>
              <a:t>2</a:t>
            </a:r>
            <a:r>
              <a:rPr lang="en-US" dirty="0" smtClean="0">
                <a:latin typeface="Calibri" pitchFamily="34" charset="0"/>
                <a:cs typeface="Calibri" pitchFamily="34" charset="0"/>
              </a:rPr>
              <a:t>   </a:t>
            </a:r>
            <a:endParaRPr lang="en-US" dirty="0">
              <a:latin typeface="Calibri" pitchFamily="34" charset="0"/>
              <a:cs typeface="Calibri" pitchFamily="34" charset="0"/>
            </a:endParaRPr>
          </a:p>
          <a:p>
            <a:pPr marL="0" indent="0">
              <a:buNone/>
            </a:pPr>
            <a:endParaRPr lang="en-US" dirty="0"/>
          </a:p>
        </p:txBody>
      </p:sp>
      <p:sp>
        <p:nvSpPr>
          <p:cNvPr id="5" name="Rectangle 4"/>
          <p:cNvSpPr/>
          <p:nvPr/>
        </p:nvSpPr>
        <p:spPr>
          <a:xfrm>
            <a:off x="838200" y="5791200"/>
            <a:ext cx="7315200"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baseline="30000" dirty="0" smtClean="0"/>
              <a:t>1</a:t>
            </a:r>
            <a:r>
              <a:rPr lang="en-US" sz="1100" dirty="0" smtClean="0"/>
              <a:t> Centers for Disease Control and Prevention.  </a:t>
            </a:r>
            <a:r>
              <a:rPr lang="en-US" sz="1100" i="1" dirty="0" smtClean="0"/>
              <a:t>HIV Surveillance Report, 2009; </a:t>
            </a:r>
            <a:r>
              <a:rPr lang="en-US" sz="1100" dirty="0" err="1" smtClean="0"/>
              <a:t>vol</a:t>
            </a:r>
            <a:r>
              <a:rPr lang="en-US" sz="1100" dirty="0" smtClean="0"/>
              <a:t> 21. http://www.cdc.gov/hiv/topics/surveillance/resources/reports</a:t>
            </a:r>
            <a:r>
              <a:rPr lang="en-US" sz="1100" dirty="0" smtClean="0">
                <a:hlinkClick r:id="rId2"/>
              </a:rPr>
              <a:t>/</a:t>
            </a:r>
            <a:r>
              <a:rPr lang="en-US" sz="1100" dirty="0" smtClean="0"/>
              <a:t>. Published February, 2011, Accessed June 21, 2011.</a:t>
            </a:r>
          </a:p>
          <a:p>
            <a:pPr>
              <a:defRPr/>
            </a:pPr>
            <a:r>
              <a:rPr lang="en-US" sz="1100" baseline="30000" dirty="0" smtClean="0"/>
              <a:t>2</a:t>
            </a:r>
            <a:r>
              <a:rPr lang="en-US" sz="1100" dirty="0" smtClean="0"/>
              <a:t> Centers </a:t>
            </a:r>
            <a:r>
              <a:rPr lang="en-US" sz="1100" dirty="0"/>
              <a:t>for Disease Control and Prevention. </a:t>
            </a:r>
            <a:r>
              <a:rPr lang="en-US" sz="1100" i="1" dirty="0"/>
              <a:t>HIV Surveillance Data Report 2010</a:t>
            </a:r>
            <a:r>
              <a:rPr lang="en-US" sz="1100" dirty="0"/>
              <a:t>; vol. 22.</a:t>
            </a:r>
            <a:r>
              <a:rPr lang="en-US" sz="1100" i="1" dirty="0"/>
              <a:t> </a:t>
            </a:r>
            <a:r>
              <a:rPr lang="en-US" sz="1100" dirty="0"/>
              <a:t>http://www.cdc.gov/hiv/topics/surveillance/resources/reports</a:t>
            </a:r>
            <a:r>
              <a:rPr lang="en-US" sz="1100" dirty="0" smtClean="0"/>
              <a:t>/.  Published </a:t>
            </a:r>
            <a:r>
              <a:rPr lang="en-US" sz="1100" dirty="0"/>
              <a:t>March 2012.  Accessed December 14, 2012</a:t>
            </a:r>
            <a:r>
              <a:rPr lang="en-US" sz="1100" dirty="0" smtClean="0"/>
              <a:t>.</a:t>
            </a:r>
          </a:p>
        </p:txBody>
      </p:sp>
    </p:spTree>
    <p:extLst>
      <p:ext uri="{BB962C8B-B14F-4D97-AF65-F5344CB8AC3E}">
        <p14:creationId xmlns:p14="http://schemas.microsoft.com/office/powerpoint/2010/main" xmlns="" val="872266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prstClr val="black"/>
                </a:solidFill>
                <a:latin typeface="Calibri" pitchFamily="34" charset="0"/>
                <a:cs typeface="Calibri" pitchFamily="34" charset="0"/>
              </a:rPr>
              <a:t>Facts on the Impact In Native Communities</a:t>
            </a:r>
            <a:endParaRPr lang="en-US" dirty="0"/>
          </a:p>
        </p:txBody>
      </p:sp>
      <p:sp>
        <p:nvSpPr>
          <p:cNvPr id="4" name="Text Placeholder 3"/>
          <p:cNvSpPr>
            <a:spLocks noGrp="1"/>
          </p:cNvSpPr>
          <p:nvPr>
            <p:ph type="body" idx="1"/>
          </p:nvPr>
        </p:nvSpPr>
        <p:spPr/>
        <p:txBody>
          <a:bodyPr>
            <a:normAutofit fontScale="25000" lnSpcReduction="20000"/>
          </a:bodyPr>
          <a:lstStyle/>
          <a:p>
            <a:endParaRPr lang="en-US" dirty="0" smtClean="0">
              <a:solidFill>
                <a:srgbClr val="000000"/>
              </a:solidFill>
              <a:latin typeface="Calibri" pitchFamily="34" charset="0"/>
              <a:ea typeface="Calibri" pitchFamily="34" charset="0"/>
              <a:cs typeface="Calibri" pitchFamily="34" charset="0"/>
            </a:endParaRPr>
          </a:p>
          <a:p>
            <a:pPr algn="ctr"/>
            <a:r>
              <a:rPr lang="en-US" sz="7200" dirty="0" smtClean="0">
                <a:solidFill>
                  <a:srgbClr val="000000"/>
                </a:solidFill>
                <a:latin typeface="Calibri" pitchFamily="34" charset="0"/>
                <a:ea typeface="Calibri" pitchFamily="34" charset="0"/>
                <a:cs typeface="Calibri" pitchFamily="34" charset="0"/>
              </a:rPr>
              <a:t>HIV/AIDS </a:t>
            </a:r>
            <a:r>
              <a:rPr lang="en-US" sz="7200" dirty="0">
                <a:solidFill>
                  <a:srgbClr val="000000"/>
                </a:solidFill>
                <a:latin typeface="Calibri" pitchFamily="34" charset="0"/>
                <a:ea typeface="Calibri" pitchFamily="34" charset="0"/>
                <a:cs typeface="Calibri" pitchFamily="34" charset="0"/>
              </a:rPr>
              <a:t>AMONG AMERICAN INDIANS AND ALASKA NATIVES POPULATIONS</a:t>
            </a:r>
          </a:p>
          <a:p>
            <a:endParaRPr lang="en-US" dirty="0"/>
          </a:p>
        </p:txBody>
      </p:sp>
      <p:sp>
        <p:nvSpPr>
          <p:cNvPr id="5" name="Content Placeholder 4"/>
          <p:cNvSpPr>
            <a:spLocks noGrp="1"/>
          </p:cNvSpPr>
          <p:nvPr>
            <p:ph sz="half" idx="2"/>
          </p:nvPr>
        </p:nvSpPr>
        <p:spPr/>
        <p:txBody>
          <a:bodyPr/>
          <a:lstStyle/>
          <a:p>
            <a:pPr lvl="0" fontAlgn="base">
              <a:spcAft>
                <a:spcPct val="0"/>
              </a:spcAft>
              <a:buFont typeface="Arial" charset="0"/>
              <a:buChar char="•"/>
            </a:pPr>
            <a:r>
              <a:rPr lang="en-US" sz="2000" dirty="0">
                <a:solidFill>
                  <a:srgbClr val="000000"/>
                </a:solidFill>
                <a:latin typeface="Calibri" pitchFamily="34" charset="0"/>
              </a:rPr>
              <a:t>Since the beginning of the epidemic through </a:t>
            </a:r>
            <a:r>
              <a:rPr lang="en-US" sz="2000" dirty="0" smtClean="0">
                <a:solidFill>
                  <a:srgbClr val="000000"/>
                </a:solidFill>
                <a:latin typeface="Calibri" pitchFamily="34" charset="0"/>
              </a:rPr>
              <a:t>2010, 3,722 </a:t>
            </a:r>
            <a:r>
              <a:rPr lang="en-US" sz="2000" dirty="0">
                <a:solidFill>
                  <a:srgbClr val="000000"/>
                </a:solidFill>
                <a:latin typeface="Calibri" pitchFamily="34" charset="0"/>
              </a:rPr>
              <a:t>American Indians/Alaska Natives (AI/AN) have been diagnosed with AIDS.</a:t>
            </a:r>
            <a:r>
              <a:rPr lang="en-US" sz="2000" baseline="30000" dirty="0">
                <a:solidFill>
                  <a:srgbClr val="000000"/>
                </a:solidFill>
                <a:latin typeface="Calibri" pitchFamily="34" charset="0"/>
              </a:rPr>
              <a:t>1</a:t>
            </a:r>
          </a:p>
          <a:p>
            <a:pPr lvl="0" fontAlgn="base">
              <a:spcAft>
                <a:spcPct val="0"/>
              </a:spcAft>
              <a:buFont typeface="Arial" charset="0"/>
              <a:buChar char="•"/>
            </a:pPr>
            <a:r>
              <a:rPr lang="en-US" sz="2000" dirty="0">
                <a:solidFill>
                  <a:srgbClr val="000000"/>
                </a:solidFill>
                <a:latin typeface="Calibri" pitchFamily="34" charset="0"/>
              </a:rPr>
              <a:t>An estimated </a:t>
            </a:r>
            <a:r>
              <a:rPr lang="en-US" sz="2000" dirty="0" smtClean="0">
                <a:solidFill>
                  <a:srgbClr val="000000"/>
                </a:solidFill>
                <a:latin typeface="Calibri" pitchFamily="34" charset="0"/>
              </a:rPr>
              <a:t>1893 </a:t>
            </a:r>
            <a:r>
              <a:rPr lang="en-US" sz="2000" dirty="0">
                <a:solidFill>
                  <a:srgbClr val="000000"/>
                </a:solidFill>
                <a:latin typeface="Calibri" pitchFamily="34" charset="0"/>
              </a:rPr>
              <a:t>AI/ANs with AIDS have passed away.</a:t>
            </a:r>
            <a:r>
              <a:rPr lang="en-US" sz="2000" baseline="30000" dirty="0">
                <a:solidFill>
                  <a:srgbClr val="000000"/>
                </a:solidFill>
                <a:latin typeface="Calibri" pitchFamily="34" charset="0"/>
              </a:rPr>
              <a:t>1</a:t>
            </a:r>
          </a:p>
          <a:p>
            <a:pPr lvl="0" fontAlgn="base">
              <a:spcAft>
                <a:spcPct val="0"/>
              </a:spcAft>
              <a:buFont typeface="Arial" charset="0"/>
              <a:buChar char="•"/>
            </a:pPr>
            <a:r>
              <a:rPr lang="en-US" sz="2000" dirty="0">
                <a:solidFill>
                  <a:srgbClr val="000000"/>
                </a:solidFill>
                <a:latin typeface="Calibri" pitchFamily="34" charset="0"/>
              </a:rPr>
              <a:t>By the end of </a:t>
            </a:r>
            <a:r>
              <a:rPr lang="en-US" sz="2000" dirty="0" smtClean="0">
                <a:solidFill>
                  <a:srgbClr val="0070C0"/>
                </a:solidFill>
                <a:latin typeface="Calibri" pitchFamily="34" charset="0"/>
              </a:rPr>
              <a:t>2009</a:t>
            </a:r>
            <a:r>
              <a:rPr lang="en-US" sz="2000" dirty="0" smtClean="0">
                <a:solidFill>
                  <a:srgbClr val="000000"/>
                </a:solidFill>
                <a:latin typeface="Calibri" pitchFamily="34" charset="0"/>
              </a:rPr>
              <a:t>, </a:t>
            </a:r>
            <a:r>
              <a:rPr lang="en-US" sz="2000" dirty="0">
                <a:solidFill>
                  <a:srgbClr val="000000"/>
                </a:solidFill>
                <a:latin typeface="Calibri" pitchFamily="34" charset="0"/>
              </a:rPr>
              <a:t>there were an estimated </a:t>
            </a:r>
            <a:r>
              <a:rPr lang="en-US" sz="2000" dirty="0" smtClean="0">
                <a:solidFill>
                  <a:srgbClr val="000000"/>
                </a:solidFill>
                <a:latin typeface="Calibri" pitchFamily="34" charset="0"/>
              </a:rPr>
              <a:t>4741 </a:t>
            </a:r>
            <a:r>
              <a:rPr lang="en-US" sz="2000" dirty="0">
                <a:solidFill>
                  <a:srgbClr val="000000"/>
                </a:solidFill>
                <a:latin typeface="Calibri" pitchFamily="34" charset="0"/>
              </a:rPr>
              <a:t>AI/ANs living with HIV/AIDS – </a:t>
            </a:r>
            <a:r>
              <a:rPr lang="en-US" sz="2000" dirty="0" smtClean="0">
                <a:solidFill>
                  <a:srgbClr val="000000"/>
                </a:solidFill>
                <a:latin typeface="Calibri" pitchFamily="34" charset="0"/>
              </a:rPr>
              <a:t>3478 men</a:t>
            </a:r>
            <a:r>
              <a:rPr lang="en-US" sz="2000" dirty="0">
                <a:solidFill>
                  <a:srgbClr val="000000"/>
                </a:solidFill>
                <a:latin typeface="Calibri" pitchFamily="34" charset="0"/>
              </a:rPr>
              <a:t>, </a:t>
            </a:r>
            <a:r>
              <a:rPr lang="en-US" sz="2000" dirty="0" smtClean="0">
                <a:solidFill>
                  <a:srgbClr val="000000"/>
                </a:solidFill>
                <a:latin typeface="Calibri" pitchFamily="34" charset="0"/>
              </a:rPr>
              <a:t>1169 </a:t>
            </a:r>
            <a:r>
              <a:rPr lang="en-US" sz="2000" dirty="0">
                <a:solidFill>
                  <a:srgbClr val="000000"/>
                </a:solidFill>
                <a:latin typeface="Calibri" pitchFamily="34" charset="0"/>
              </a:rPr>
              <a:t>women and </a:t>
            </a:r>
            <a:r>
              <a:rPr lang="en-US" sz="2000" dirty="0" smtClean="0">
                <a:solidFill>
                  <a:srgbClr val="000000"/>
                </a:solidFill>
                <a:latin typeface="Calibri" pitchFamily="34" charset="0"/>
              </a:rPr>
              <a:t>49 children.</a:t>
            </a:r>
            <a:r>
              <a:rPr lang="en-US" sz="2000" baseline="30000" dirty="0" smtClean="0">
                <a:solidFill>
                  <a:srgbClr val="000000"/>
                </a:solidFill>
                <a:latin typeface="Calibri" pitchFamily="34" charset="0"/>
              </a:rPr>
              <a:t>1</a:t>
            </a:r>
            <a:endParaRPr lang="en-US" sz="2000" baseline="30000" dirty="0">
              <a:solidFill>
                <a:srgbClr val="000000"/>
              </a:solidFill>
              <a:latin typeface="Calibri" pitchFamily="34" charset="0"/>
            </a:endParaRPr>
          </a:p>
        </p:txBody>
      </p:sp>
      <p:sp>
        <p:nvSpPr>
          <p:cNvPr id="6" name="Text Placeholder 5"/>
          <p:cNvSpPr>
            <a:spLocks noGrp="1"/>
          </p:cNvSpPr>
          <p:nvPr>
            <p:ph type="body" sz="quarter" idx="3"/>
          </p:nvPr>
        </p:nvSpPr>
        <p:spPr/>
        <p:txBody>
          <a:bodyPr>
            <a:normAutofit fontScale="25000" lnSpcReduction="20000"/>
          </a:bodyPr>
          <a:lstStyle/>
          <a:p>
            <a:endParaRPr lang="en-US" dirty="0" smtClean="0">
              <a:solidFill>
                <a:srgbClr val="000000"/>
              </a:solidFill>
              <a:latin typeface="Calibri" pitchFamily="34" charset="0"/>
              <a:ea typeface="Calibri" pitchFamily="34" charset="0"/>
              <a:cs typeface="Calibri" pitchFamily="34" charset="0"/>
            </a:endParaRPr>
          </a:p>
          <a:p>
            <a:pPr algn="ctr"/>
            <a:r>
              <a:rPr lang="en-US" sz="7200" dirty="0" smtClean="0">
                <a:solidFill>
                  <a:srgbClr val="000000"/>
                </a:solidFill>
                <a:latin typeface="Calibri" pitchFamily="34" charset="0"/>
                <a:ea typeface="Calibri" pitchFamily="34" charset="0"/>
                <a:cs typeface="Calibri" pitchFamily="34" charset="0"/>
              </a:rPr>
              <a:t>HIV/AIDS </a:t>
            </a:r>
            <a:r>
              <a:rPr lang="en-US" sz="7200" dirty="0">
                <a:solidFill>
                  <a:srgbClr val="000000"/>
                </a:solidFill>
                <a:latin typeface="Calibri" pitchFamily="34" charset="0"/>
                <a:ea typeface="Calibri" pitchFamily="34" charset="0"/>
                <a:cs typeface="Calibri" pitchFamily="34" charset="0"/>
              </a:rPr>
              <a:t>AMONG NATIVE HAWAIIAN &amp; OTHER PACIFIC ISLANDER POPULATIONS</a:t>
            </a:r>
          </a:p>
          <a:p>
            <a:endParaRPr lang="en-US" dirty="0"/>
          </a:p>
        </p:txBody>
      </p:sp>
      <p:sp>
        <p:nvSpPr>
          <p:cNvPr id="7" name="Content Placeholder 6"/>
          <p:cNvSpPr>
            <a:spLocks noGrp="1"/>
          </p:cNvSpPr>
          <p:nvPr>
            <p:ph sz="quarter" idx="4"/>
          </p:nvPr>
        </p:nvSpPr>
        <p:spPr/>
        <p:txBody>
          <a:bodyPr/>
          <a:lstStyle/>
          <a:p>
            <a:pPr>
              <a:spcBef>
                <a:spcPct val="0"/>
              </a:spcBef>
              <a:defRPr/>
            </a:pPr>
            <a:r>
              <a:rPr lang="en-US" sz="1900" dirty="0">
                <a:solidFill>
                  <a:sysClr val="windowText" lastClr="000000"/>
                </a:solidFill>
              </a:rPr>
              <a:t>An estimated 851 Native Hawaiians/Other Pacific Islanders (NHOPI) have been diagnosed with </a:t>
            </a:r>
            <a:r>
              <a:rPr lang="en-US" sz="1900" dirty="0" smtClean="0">
                <a:solidFill>
                  <a:sysClr val="windowText" lastClr="000000"/>
                </a:solidFill>
              </a:rPr>
              <a:t>AIDS.</a:t>
            </a:r>
            <a:r>
              <a:rPr lang="en-US" sz="1900" baseline="30000" dirty="0" smtClean="0">
                <a:solidFill>
                  <a:sysClr val="windowText" lastClr="000000"/>
                </a:solidFill>
              </a:rPr>
              <a:t>1</a:t>
            </a:r>
          </a:p>
          <a:p>
            <a:pPr marL="0" indent="0">
              <a:spcBef>
                <a:spcPct val="0"/>
              </a:spcBef>
              <a:buNone/>
              <a:defRPr/>
            </a:pPr>
            <a:endParaRPr lang="en-US" sz="1900" baseline="30000" dirty="0">
              <a:solidFill>
                <a:sysClr val="windowText" lastClr="000000"/>
              </a:solidFill>
            </a:endParaRPr>
          </a:p>
          <a:p>
            <a:pPr>
              <a:spcBef>
                <a:spcPct val="0"/>
              </a:spcBef>
              <a:defRPr/>
            </a:pPr>
            <a:r>
              <a:rPr lang="en-US" sz="1900" dirty="0">
                <a:solidFill>
                  <a:srgbClr val="000000"/>
                </a:solidFill>
              </a:rPr>
              <a:t>An estimated </a:t>
            </a:r>
            <a:r>
              <a:rPr lang="en-US" sz="1900" dirty="0" smtClean="0">
                <a:solidFill>
                  <a:srgbClr val="000000"/>
                </a:solidFill>
              </a:rPr>
              <a:t>363 </a:t>
            </a:r>
            <a:r>
              <a:rPr lang="en-US" sz="1900" dirty="0">
                <a:solidFill>
                  <a:sysClr val="windowText" lastClr="000000"/>
                </a:solidFill>
              </a:rPr>
              <a:t>NHOPIs with HIV/AIDS have passed </a:t>
            </a:r>
            <a:r>
              <a:rPr lang="en-US" sz="1900" dirty="0" smtClean="0">
                <a:solidFill>
                  <a:sysClr val="windowText" lastClr="000000"/>
                </a:solidFill>
              </a:rPr>
              <a:t>away.</a:t>
            </a:r>
            <a:r>
              <a:rPr lang="en-US" sz="1900" baseline="30000" dirty="0" smtClean="0">
                <a:solidFill>
                  <a:sysClr val="windowText" lastClr="000000"/>
                </a:solidFill>
              </a:rPr>
              <a:t>1</a:t>
            </a:r>
          </a:p>
          <a:p>
            <a:pPr marL="0" indent="0">
              <a:spcBef>
                <a:spcPct val="0"/>
              </a:spcBef>
              <a:buNone/>
              <a:defRPr/>
            </a:pPr>
            <a:endParaRPr lang="en-US" sz="1900" baseline="30000" dirty="0">
              <a:solidFill>
                <a:sysClr val="windowText" lastClr="000000"/>
              </a:solidFill>
            </a:endParaRPr>
          </a:p>
          <a:p>
            <a:pPr>
              <a:spcBef>
                <a:spcPct val="0"/>
              </a:spcBef>
              <a:defRPr/>
            </a:pPr>
            <a:r>
              <a:rPr lang="en-US" sz="1900" dirty="0">
                <a:solidFill>
                  <a:sysClr val="windowText" lastClr="000000"/>
                </a:solidFill>
              </a:rPr>
              <a:t>By the end of </a:t>
            </a:r>
            <a:r>
              <a:rPr lang="en-US" sz="1900" dirty="0" smtClean="0">
                <a:solidFill>
                  <a:srgbClr val="0070C0"/>
                </a:solidFill>
              </a:rPr>
              <a:t>2009</a:t>
            </a:r>
            <a:r>
              <a:rPr lang="en-US" sz="1900" dirty="0" smtClean="0">
                <a:solidFill>
                  <a:sysClr val="windowText" lastClr="000000"/>
                </a:solidFill>
              </a:rPr>
              <a:t>, </a:t>
            </a:r>
            <a:r>
              <a:rPr lang="en-US" sz="1900" dirty="0">
                <a:solidFill>
                  <a:sysClr val="windowText" lastClr="000000"/>
                </a:solidFill>
              </a:rPr>
              <a:t>there were an estimated </a:t>
            </a:r>
            <a:r>
              <a:rPr lang="en-US" sz="1900" dirty="0" smtClean="0">
                <a:solidFill>
                  <a:sysClr val="windowText" lastClr="000000"/>
                </a:solidFill>
              </a:rPr>
              <a:t>1078 </a:t>
            </a:r>
            <a:r>
              <a:rPr lang="en-US" sz="1900" dirty="0">
                <a:solidFill>
                  <a:sysClr val="windowText" lastClr="000000"/>
                </a:solidFill>
              </a:rPr>
              <a:t>NHOPIs living with HIV/AIDS – </a:t>
            </a:r>
            <a:r>
              <a:rPr lang="en-US" sz="1900" dirty="0" smtClean="0">
                <a:solidFill>
                  <a:sysClr val="windowText" lastClr="000000"/>
                </a:solidFill>
              </a:rPr>
              <a:t>884 </a:t>
            </a:r>
            <a:r>
              <a:rPr lang="en-US" sz="1900" dirty="0">
                <a:solidFill>
                  <a:sysClr val="windowText" lastClr="000000"/>
                </a:solidFill>
              </a:rPr>
              <a:t>men, </a:t>
            </a:r>
            <a:r>
              <a:rPr lang="en-US" sz="1900" dirty="0" smtClean="0">
                <a:solidFill>
                  <a:sysClr val="windowText" lastClr="000000"/>
                </a:solidFill>
              </a:rPr>
              <a:t>188 </a:t>
            </a:r>
            <a:r>
              <a:rPr lang="en-US" sz="1900" dirty="0">
                <a:solidFill>
                  <a:sysClr val="windowText" lastClr="000000"/>
                </a:solidFill>
              </a:rPr>
              <a:t>women,  and </a:t>
            </a:r>
            <a:r>
              <a:rPr lang="en-US" sz="1900" dirty="0" smtClean="0">
                <a:solidFill>
                  <a:sysClr val="windowText" lastClr="000000"/>
                </a:solidFill>
              </a:rPr>
              <a:t>7 </a:t>
            </a:r>
            <a:r>
              <a:rPr lang="en-US" sz="1900" dirty="0">
                <a:solidFill>
                  <a:sysClr val="windowText" lastClr="000000"/>
                </a:solidFill>
              </a:rPr>
              <a:t>children.</a:t>
            </a:r>
            <a:r>
              <a:rPr lang="en-US" sz="1900" baseline="30000" dirty="0">
                <a:solidFill>
                  <a:sysClr val="windowText" lastClr="000000"/>
                </a:solidFill>
              </a:rPr>
              <a:t>1</a:t>
            </a:r>
          </a:p>
          <a:p>
            <a:endParaRPr lang="en-US" dirty="0"/>
          </a:p>
        </p:txBody>
      </p:sp>
      <p:sp>
        <p:nvSpPr>
          <p:cNvPr id="8" name="Rectangle 7"/>
          <p:cNvSpPr/>
          <p:nvPr/>
        </p:nvSpPr>
        <p:spPr>
          <a:xfrm>
            <a:off x="819400" y="6160904"/>
            <a:ext cx="7315200"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baseline="30000" dirty="0" smtClean="0"/>
              <a:t>1</a:t>
            </a:r>
            <a:r>
              <a:rPr lang="en-US" sz="1100" dirty="0" smtClean="0"/>
              <a:t> Centers </a:t>
            </a:r>
            <a:r>
              <a:rPr lang="en-US" sz="1100" dirty="0"/>
              <a:t>for Disease Control and Prevention. </a:t>
            </a:r>
            <a:r>
              <a:rPr lang="en-US" sz="1100" i="1" dirty="0"/>
              <a:t>HIV Surveillance Data Report 2010</a:t>
            </a:r>
            <a:r>
              <a:rPr lang="en-US" sz="1100" dirty="0"/>
              <a:t>; vol. 22.</a:t>
            </a:r>
            <a:r>
              <a:rPr lang="en-US" sz="1100" i="1" dirty="0"/>
              <a:t> </a:t>
            </a:r>
            <a:r>
              <a:rPr lang="en-US" sz="1100" dirty="0"/>
              <a:t>http://www.cdc.gov/hiv/topics/surveillance/resources/reports/. Published March 2012.  Accessed December 14, 2012.</a:t>
            </a:r>
          </a:p>
        </p:txBody>
      </p:sp>
    </p:spTree>
    <p:extLst>
      <p:ext uri="{BB962C8B-B14F-4D97-AF65-F5344CB8AC3E}">
        <p14:creationId xmlns:p14="http://schemas.microsoft.com/office/powerpoint/2010/main" xmlns="" val="3772476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Number of Cases of New HIV and AIDS Diagnoses Annually</a:t>
            </a:r>
            <a:endParaRPr lang="en-US" baseline="30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61690899"/>
              </p:ext>
            </p:extLst>
          </p:nvPr>
        </p:nvGraphicFramePr>
        <p:xfrm>
          <a:off x="457200" y="1447800"/>
          <a:ext cx="82296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838200" y="6171200"/>
            <a:ext cx="7315200"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t>Centers </a:t>
            </a:r>
            <a:r>
              <a:rPr lang="en-US" sz="1100" dirty="0"/>
              <a:t>for Disease Control and Prevention. </a:t>
            </a:r>
            <a:r>
              <a:rPr lang="en-US" sz="1100" i="1" dirty="0"/>
              <a:t>HIV Surveillance Data Report 2010</a:t>
            </a:r>
            <a:r>
              <a:rPr lang="en-US" sz="1100" dirty="0"/>
              <a:t>; vol. 22.</a:t>
            </a:r>
            <a:r>
              <a:rPr lang="en-US" sz="1100" i="1" dirty="0"/>
              <a:t> </a:t>
            </a:r>
            <a:r>
              <a:rPr lang="en-US" sz="1100" dirty="0"/>
              <a:t>http://www.cdc.gov/hiv/topics/surveillance/resources/reports</a:t>
            </a:r>
            <a:r>
              <a:rPr lang="en-US" sz="1100" dirty="0" smtClean="0"/>
              <a:t>/.  Published </a:t>
            </a:r>
            <a:r>
              <a:rPr lang="en-US" sz="1100" dirty="0"/>
              <a:t>March 2012.  Accessed December 14, 2012</a:t>
            </a:r>
            <a:r>
              <a:rPr lang="en-US" sz="1100" dirty="0" smtClean="0"/>
              <a:t>.</a:t>
            </a:r>
          </a:p>
        </p:txBody>
      </p:sp>
    </p:spTree>
    <p:extLst>
      <p:ext uri="{BB962C8B-B14F-4D97-AF65-F5344CB8AC3E}">
        <p14:creationId xmlns:p14="http://schemas.microsoft.com/office/powerpoint/2010/main" xmlns="" val="4159045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Number of Native People Living with HIV or AIDS Annually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870571015"/>
              </p:ext>
            </p:extLst>
          </p:nvPr>
        </p:nvGraphicFramePr>
        <p:xfrm>
          <a:off x="472736" y="1371600"/>
          <a:ext cx="8229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38200" y="6171200"/>
            <a:ext cx="7315200"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t>Centers </a:t>
            </a:r>
            <a:r>
              <a:rPr lang="en-US" sz="1100" dirty="0"/>
              <a:t>for Disease Control and Prevention. </a:t>
            </a:r>
            <a:r>
              <a:rPr lang="en-US" sz="1100" i="1" dirty="0"/>
              <a:t>HIV Surveillance Data Report 2010</a:t>
            </a:r>
            <a:r>
              <a:rPr lang="en-US" sz="1100" dirty="0"/>
              <a:t>; vol. 22.</a:t>
            </a:r>
            <a:r>
              <a:rPr lang="en-US" sz="1100" i="1" dirty="0"/>
              <a:t> </a:t>
            </a:r>
            <a:r>
              <a:rPr lang="en-US" sz="1100" dirty="0"/>
              <a:t>http://www.cdc.gov/hiv/topics/surveillance/resources/reports</a:t>
            </a:r>
            <a:r>
              <a:rPr lang="en-US" sz="1100" dirty="0" smtClean="0"/>
              <a:t>/.  Published </a:t>
            </a:r>
            <a:r>
              <a:rPr lang="en-US" sz="1100" dirty="0"/>
              <a:t>March 2012.  Accessed December 14, 2012</a:t>
            </a:r>
            <a:r>
              <a:rPr lang="en-US" sz="1100" dirty="0" smtClean="0"/>
              <a:t>.</a:t>
            </a:r>
          </a:p>
        </p:txBody>
      </p:sp>
    </p:spTree>
    <p:extLst>
      <p:ext uri="{BB962C8B-B14F-4D97-AF65-F5344CB8AC3E}">
        <p14:creationId xmlns:p14="http://schemas.microsoft.com/office/powerpoint/2010/main" xmlns="" val="4045617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latin typeface="Calibri" pitchFamily="34" charset="0"/>
                <a:cs typeface="Calibri" pitchFamily="34" charset="0"/>
              </a:rPr>
              <a:t>Transmission Categories among American Indians and Alaskan Natives</a:t>
            </a:r>
            <a:endParaRPr lang="en-US" dirty="0"/>
          </a:p>
        </p:txBody>
      </p:sp>
      <p:pic>
        <p:nvPicPr>
          <p:cNvPr id="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5057" r="2239"/>
          <a:stretch>
            <a:fillRect/>
          </a:stretch>
        </p:blipFill>
        <p:spPr bwMode="auto">
          <a:xfrm>
            <a:off x="381000" y="1697136"/>
            <a:ext cx="4191000" cy="3332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6818" r="2841"/>
          <a:stretch>
            <a:fillRect/>
          </a:stretch>
        </p:blipFill>
        <p:spPr bwMode="auto">
          <a:xfrm>
            <a:off x="4724400" y="1676401"/>
            <a:ext cx="40386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838200" y="6171200"/>
            <a:ext cx="7315200"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t>Centers </a:t>
            </a:r>
            <a:r>
              <a:rPr lang="en-US" sz="1100" dirty="0"/>
              <a:t>for Disease Control and Prevention. </a:t>
            </a:r>
            <a:r>
              <a:rPr lang="en-US" sz="1100" i="1" dirty="0"/>
              <a:t>HIV Surveillance Data Report 2010</a:t>
            </a:r>
            <a:r>
              <a:rPr lang="en-US" sz="1100" dirty="0"/>
              <a:t>; vol. 22.</a:t>
            </a:r>
            <a:r>
              <a:rPr lang="en-US" sz="1100" i="1" dirty="0"/>
              <a:t> </a:t>
            </a:r>
            <a:r>
              <a:rPr lang="en-US" sz="1100" dirty="0"/>
              <a:t>http://www.cdc.gov/hiv/topics/surveillance/resources/reports</a:t>
            </a:r>
            <a:r>
              <a:rPr lang="en-US" sz="1100" dirty="0" smtClean="0"/>
              <a:t>/.  Published </a:t>
            </a:r>
            <a:r>
              <a:rPr lang="en-US" sz="1100" dirty="0"/>
              <a:t>March 2012.  Accessed December 14, 2012</a:t>
            </a:r>
            <a:r>
              <a:rPr lang="en-US" sz="1100" dirty="0" smtClean="0"/>
              <a:t>.</a:t>
            </a:r>
          </a:p>
        </p:txBody>
      </p:sp>
    </p:spTree>
    <p:extLst>
      <p:ext uri="{BB962C8B-B14F-4D97-AF65-F5344CB8AC3E}">
        <p14:creationId xmlns:p14="http://schemas.microsoft.com/office/powerpoint/2010/main" xmlns="" val="2846739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latin typeface="Calibri" pitchFamily="34" charset="0"/>
                <a:cs typeface="Calibri" pitchFamily="34" charset="0"/>
              </a:rPr>
              <a:t>Transmission Categories among Native Hawaiians and Pacific Islanders</a:t>
            </a:r>
            <a:endParaRPr lang="en-US" baseline="30000" dirty="0"/>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7547"/>
          <a:stretch>
            <a:fillRect/>
          </a:stretch>
        </p:blipFill>
        <p:spPr bwMode="auto">
          <a:xfrm>
            <a:off x="381001" y="1747762"/>
            <a:ext cx="4114800" cy="328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9962" r="1765"/>
          <a:stretch>
            <a:fillRect/>
          </a:stretch>
        </p:blipFill>
        <p:spPr bwMode="auto">
          <a:xfrm>
            <a:off x="4564225" y="1752599"/>
            <a:ext cx="4198776" cy="3275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838200" y="6171200"/>
            <a:ext cx="7315200"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t>Centers </a:t>
            </a:r>
            <a:r>
              <a:rPr lang="en-US" sz="1100" dirty="0"/>
              <a:t>for Disease Control and Prevention. </a:t>
            </a:r>
            <a:r>
              <a:rPr lang="en-US" sz="1100" i="1" dirty="0"/>
              <a:t>HIV Surveillance Data Report 2010</a:t>
            </a:r>
            <a:r>
              <a:rPr lang="en-US" sz="1100" dirty="0"/>
              <a:t>; vol. 22.</a:t>
            </a:r>
            <a:r>
              <a:rPr lang="en-US" sz="1100" i="1" dirty="0"/>
              <a:t> </a:t>
            </a:r>
            <a:r>
              <a:rPr lang="en-US" sz="1100" dirty="0"/>
              <a:t>http://www.cdc.gov/hiv/topics/surveillance/resources/reports</a:t>
            </a:r>
            <a:r>
              <a:rPr lang="en-US" sz="1100" dirty="0" smtClean="0"/>
              <a:t>/.  Published </a:t>
            </a:r>
            <a:r>
              <a:rPr lang="en-US" sz="1100" dirty="0"/>
              <a:t>March 2012.  Accessed December 14, 2012</a:t>
            </a:r>
            <a:r>
              <a:rPr lang="en-US" sz="1100" dirty="0" smtClean="0"/>
              <a:t>.</a:t>
            </a:r>
          </a:p>
        </p:txBody>
      </p:sp>
    </p:spTree>
    <p:extLst>
      <p:ext uri="{BB962C8B-B14F-4D97-AF65-F5344CB8AC3E}">
        <p14:creationId xmlns:p14="http://schemas.microsoft.com/office/powerpoint/2010/main" xmlns="" val="1414088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TotalTime>
  <Words>1102</Words>
  <Application>Microsoft Office PowerPoint</Application>
  <PresentationFormat>On-screen Show (4:3)</PresentationFormat>
  <Paragraphs>117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Honor Our Ancestors, Protect Our People, Take the Test!</vt:lpstr>
      <vt:lpstr>About NNHAAD</vt:lpstr>
      <vt:lpstr>HIV/AIDS Impact in Native Communities</vt:lpstr>
      <vt:lpstr>Impact Compared to Other Ethnic Groups</vt:lpstr>
      <vt:lpstr>Facts on the Impact In Native Communities</vt:lpstr>
      <vt:lpstr>Number of Cases of New HIV and AIDS Diagnoses Annually</vt:lpstr>
      <vt:lpstr>Number of Native People Living with HIV or AIDS Annually</vt:lpstr>
      <vt:lpstr>Transmission Categories among American Indians and Alaskan Natives</vt:lpstr>
      <vt:lpstr>Transmission Categories among Native Hawaiians and Pacific Islanders</vt:lpstr>
      <vt:lpstr>HIV/AIDS Among Native Children </vt:lpstr>
      <vt:lpstr>IHS Testing by Year</vt:lpstr>
      <vt:lpstr>Indian Health Service HIV Testing Efforts</vt:lpstr>
      <vt:lpstr>Get on board…post your event on www.nnhaad.org/ </vt:lpstr>
      <vt:lpstr>Post your event on the NNHAAD Facebook page</vt:lpstr>
      <vt:lpstr>Host an Event for NNHAAD</vt:lpstr>
      <vt:lpstr>Host an NNHAAD Event</vt:lpstr>
      <vt:lpstr>Other Ways to Honor NNHAAD</vt:lpstr>
      <vt:lpstr>Other Awareness Days</vt:lpstr>
      <vt:lpstr>NNHAAD Committee</vt:lpstr>
      <vt:lpstr>Additional Resources</vt:lpstr>
    </vt:vector>
  </TitlesOfParts>
  <Company>Inter Tribal Council of Arizona,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NNHAAD</dc:title>
  <dc:creator>Gwenda Gorman</dc:creator>
  <cp:lastModifiedBy>AISRAEL</cp:lastModifiedBy>
  <cp:revision>41</cp:revision>
  <dcterms:created xsi:type="dcterms:W3CDTF">2012-12-04T16:27:16Z</dcterms:created>
  <dcterms:modified xsi:type="dcterms:W3CDTF">2013-01-16T18:19:36Z</dcterms:modified>
</cp:coreProperties>
</file>