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8" r:id="rId3"/>
    <p:sldId id="267" r:id="rId4"/>
    <p:sldId id="259" r:id="rId5"/>
    <p:sldId id="275" r:id="rId6"/>
    <p:sldId id="269" r:id="rId7"/>
    <p:sldId id="272" r:id="rId8"/>
    <p:sldId id="276" r:id="rId9"/>
    <p:sldId id="273" r:id="rId10"/>
    <p:sldId id="274" r:id="rId11"/>
    <p:sldId id="266" r:id="rId12"/>
    <p:sldId id="257" r:id="rId13"/>
    <p:sldId id="277" r:id="rId14"/>
    <p:sldId id="265" r:id="rId15"/>
    <p:sldId id="271" r:id="rId16"/>
    <p:sldId id="262" r:id="rId17"/>
    <p:sldId id="263" r:id="rId18"/>
    <p:sldId id="264"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97"/>
    <a:srgbClr val="0000FF"/>
    <a:srgbClr val="FFEECD"/>
    <a:srgbClr val="FFF5E1"/>
    <a:srgbClr val="EB9F1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13" autoAdjust="0"/>
    <p:restoredTop sz="94660"/>
  </p:normalViewPr>
  <p:slideViewPr>
    <p:cSldViewPr>
      <p:cViewPr>
        <p:scale>
          <a:sx n="75" d="100"/>
          <a:sy n="75" d="100"/>
        </p:scale>
        <p:origin x="-3072" y="-1128"/>
      </p:cViewPr>
      <p:guideLst>
        <p:guide orient="horz" pos="2160"/>
        <p:guide pos="2880"/>
      </p:guideLst>
    </p:cSldViewPr>
  </p:slideViewPr>
  <p:notesTextViewPr>
    <p:cViewPr>
      <p:scale>
        <a:sx n="100" d="100"/>
        <a:sy n="100" d="100"/>
      </p:scale>
      <p:origin x="0" y="0"/>
    </p:cViewPr>
  </p:notesTextViewPr>
  <p:notesViewPr>
    <p:cSldViewPr>
      <p:cViewPr varScale="1">
        <p:scale>
          <a:sx n="98" d="100"/>
          <a:sy n="98" d="100"/>
        </p:scale>
        <p:origin x="-3564"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AI/AN New HIV Infections</c:v>
                </c:pt>
              </c:strCache>
            </c:strRef>
          </c:tx>
          <c:dLbls>
            <c:txPr>
              <a:bodyPr/>
              <a:lstStyle/>
              <a:p>
                <a:pPr>
                  <a:defRPr baseline="0"/>
                </a:pPr>
                <a:endParaRPr lang="en-US"/>
              </a:p>
            </c:txPr>
            <c:dLblPos val="t"/>
            <c:showVal val="1"/>
          </c:dLbls>
          <c:cat>
            <c:numRef>
              <c:f>Sheet1!$A$2:$A$5</c:f>
              <c:numCache>
                <c:formatCode>General</c:formatCode>
                <c:ptCount val="4"/>
                <c:pt idx="0">
                  <c:v>2005</c:v>
                </c:pt>
                <c:pt idx="1">
                  <c:v>2006</c:v>
                </c:pt>
                <c:pt idx="2">
                  <c:v>2007</c:v>
                </c:pt>
                <c:pt idx="3">
                  <c:v>2008</c:v>
                </c:pt>
              </c:numCache>
            </c:numRef>
          </c:cat>
          <c:val>
            <c:numRef>
              <c:f>Sheet1!$B$2:$B$5</c:f>
              <c:numCache>
                <c:formatCode>General</c:formatCode>
                <c:ptCount val="4"/>
                <c:pt idx="0">
                  <c:v>183</c:v>
                </c:pt>
                <c:pt idx="1">
                  <c:v>168</c:v>
                </c:pt>
                <c:pt idx="2">
                  <c:v>204</c:v>
                </c:pt>
                <c:pt idx="3">
                  <c:v>220</c:v>
                </c:pt>
              </c:numCache>
            </c:numRef>
          </c:val>
        </c:ser>
        <c:ser>
          <c:idx val="1"/>
          <c:order val="1"/>
          <c:tx>
            <c:strRef>
              <c:f>Sheet1!$C$1</c:f>
              <c:strCache>
                <c:ptCount val="1"/>
                <c:pt idx="0">
                  <c:v>AI/AN New AIDS Diagnoses </c:v>
                </c:pt>
              </c:strCache>
            </c:strRef>
          </c:tx>
          <c:dLbls>
            <c:dLbl>
              <c:idx val="0"/>
              <c:spPr/>
              <c:txPr>
                <a:bodyPr/>
                <a:lstStyle/>
                <a:p>
                  <a:pPr>
                    <a:defRPr baseline="0"/>
                  </a:pPr>
                  <a:endParaRPr lang="en-US"/>
                </a:p>
              </c:txPr>
            </c:dLbl>
            <c:dLblPos val="b"/>
            <c:showVal val="1"/>
          </c:dLbls>
          <c:cat>
            <c:numRef>
              <c:f>Sheet1!$A$2:$A$5</c:f>
              <c:numCache>
                <c:formatCode>General</c:formatCode>
                <c:ptCount val="4"/>
                <c:pt idx="0">
                  <c:v>2005</c:v>
                </c:pt>
                <c:pt idx="1">
                  <c:v>2006</c:v>
                </c:pt>
                <c:pt idx="2">
                  <c:v>2007</c:v>
                </c:pt>
                <c:pt idx="3">
                  <c:v>2008</c:v>
                </c:pt>
              </c:numCache>
            </c:numRef>
          </c:cat>
          <c:val>
            <c:numRef>
              <c:f>Sheet1!$C$2:$C$5</c:f>
              <c:numCache>
                <c:formatCode>General</c:formatCode>
                <c:ptCount val="4"/>
                <c:pt idx="0">
                  <c:v>174</c:v>
                </c:pt>
                <c:pt idx="1">
                  <c:v>156</c:v>
                </c:pt>
                <c:pt idx="2">
                  <c:v>156</c:v>
                </c:pt>
                <c:pt idx="3">
                  <c:v>199</c:v>
                </c:pt>
              </c:numCache>
            </c:numRef>
          </c:val>
        </c:ser>
        <c:ser>
          <c:idx val="2"/>
          <c:order val="2"/>
          <c:tx>
            <c:strRef>
              <c:f>Sheet1!$D$1</c:f>
              <c:strCache>
                <c:ptCount val="1"/>
                <c:pt idx="0">
                  <c:v>NHOPI New HIV Infectinons</c:v>
                </c:pt>
              </c:strCache>
            </c:strRef>
          </c:tx>
          <c:dLbls>
            <c:dLblPos val="b"/>
            <c:showVal val="1"/>
          </c:dLbls>
          <c:cat>
            <c:numRef>
              <c:f>Sheet1!$A$2:$A$5</c:f>
              <c:numCache>
                <c:formatCode>General</c:formatCode>
                <c:ptCount val="4"/>
                <c:pt idx="0">
                  <c:v>2005</c:v>
                </c:pt>
                <c:pt idx="1">
                  <c:v>2006</c:v>
                </c:pt>
                <c:pt idx="2">
                  <c:v>2007</c:v>
                </c:pt>
                <c:pt idx="3">
                  <c:v>2008</c:v>
                </c:pt>
              </c:numCache>
            </c:numRef>
          </c:cat>
          <c:val>
            <c:numRef>
              <c:f>Sheet1!$D$2:$D$5</c:f>
              <c:numCache>
                <c:formatCode>General</c:formatCode>
                <c:ptCount val="4"/>
                <c:pt idx="0">
                  <c:v>45</c:v>
                </c:pt>
                <c:pt idx="1">
                  <c:v>43</c:v>
                </c:pt>
                <c:pt idx="2">
                  <c:v>39</c:v>
                </c:pt>
                <c:pt idx="3">
                  <c:v>33</c:v>
                </c:pt>
              </c:numCache>
            </c:numRef>
          </c:val>
        </c:ser>
        <c:ser>
          <c:idx val="3"/>
          <c:order val="3"/>
          <c:tx>
            <c:strRef>
              <c:f>Sheet1!$E$1</c:f>
              <c:strCache>
                <c:ptCount val="1"/>
                <c:pt idx="0">
                  <c:v>NHOPI New AIDS Diagnoses</c:v>
                </c:pt>
              </c:strCache>
            </c:strRef>
          </c:tx>
          <c:dLbls>
            <c:dLblPos val="t"/>
            <c:showVal val="1"/>
          </c:dLbls>
          <c:cat>
            <c:numRef>
              <c:f>Sheet1!$A$2:$A$5</c:f>
              <c:numCache>
                <c:formatCode>General</c:formatCode>
                <c:ptCount val="4"/>
                <c:pt idx="0">
                  <c:v>2005</c:v>
                </c:pt>
                <c:pt idx="1">
                  <c:v>2006</c:v>
                </c:pt>
                <c:pt idx="2">
                  <c:v>2007</c:v>
                </c:pt>
                <c:pt idx="3">
                  <c:v>2008</c:v>
                </c:pt>
              </c:numCache>
            </c:numRef>
          </c:cat>
          <c:val>
            <c:numRef>
              <c:f>Sheet1!$E$2:$E$5</c:f>
              <c:numCache>
                <c:formatCode>General</c:formatCode>
                <c:ptCount val="4"/>
                <c:pt idx="0">
                  <c:v>50</c:v>
                </c:pt>
                <c:pt idx="1">
                  <c:v>54</c:v>
                </c:pt>
                <c:pt idx="2">
                  <c:v>58</c:v>
                </c:pt>
                <c:pt idx="3">
                  <c:v>51</c:v>
                </c:pt>
              </c:numCache>
            </c:numRef>
          </c:val>
        </c:ser>
        <c:marker val="1"/>
        <c:axId val="110916352"/>
        <c:axId val="110917888"/>
      </c:lineChart>
      <c:catAx>
        <c:axId val="110916352"/>
        <c:scaling>
          <c:orientation val="minMax"/>
        </c:scaling>
        <c:axPos val="b"/>
        <c:numFmt formatCode="General" sourceLinked="1"/>
        <c:tickLblPos val="nextTo"/>
        <c:crossAx val="110917888"/>
        <c:crosses val="autoZero"/>
        <c:auto val="1"/>
        <c:lblAlgn val="ctr"/>
        <c:lblOffset val="100"/>
      </c:catAx>
      <c:valAx>
        <c:axId val="110917888"/>
        <c:scaling>
          <c:orientation val="minMax"/>
        </c:scaling>
        <c:axPos val="l"/>
        <c:majorGridlines/>
        <c:numFmt formatCode="General" sourceLinked="1"/>
        <c:tickLblPos val="nextTo"/>
        <c:crossAx val="110916352"/>
        <c:crosses val="autoZero"/>
        <c:crossBetween val="between"/>
      </c:valAx>
    </c:plotArea>
    <c:legend>
      <c:legendPos val="r"/>
      <c:layout>
        <c:manualLayout>
          <c:xMode val="edge"/>
          <c:yMode val="edge"/>
          <c:x val="0.69624693936912385"/>
          <c:y val="0.24934195725534344"/>
          <c:w val="0.30375306063087781"/>
          <c:h val="0.41004624421947317"/>
        </c:manualLayout>
      </c:layout>
    </c:legend>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77"/>
      <c:depthPercent val="100"/>
      <c:rAngAx val="1"/>
    </c:view3D>
    <c:floor>
      <c:spPr>
        <a:solidFill>
          <a:srgbClr val="C0C0C0"/>
        </a:solidFill>
        <a:ln w="3175">
          <a:solidFill>
            <a:srgbClr val="000000"/>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7160291011499644E-2"/>
          <c:y val="4.2918611146146965E-2"/>
          <c:w val="0.61358313817330212"/>
          <c:h val="0.83047210300429186"/>
        </c:manualLayout>
      </c:layout>
      <c:bar3DChart>
        <c:barDir val="col"/>
        <c:grouping val="clustered"/>
        <c:ser>
          <c:idx val="0"/>
          <c:order val="0"/>
          <c:tx>
            <c:strRef>
              <c:f>Sheet1!$A$2</c:f>
              <c:strCache>
                <c:ptCount val="1"/>
                <c:pt idx="0">
                  <c:v>% Received Prenatal Screening</c:v>
                </c:pt>
              </c:strCache>
            </c:strRef>
          </c:tx>
          <c:spPr>
            <a:gradFill rotWithShape="0">
              <a:gsLst>
                <a:gs pos="0">
                  <a:srgbClr val="FF9900"/>
                </a:gs>
                <a:gs pos="100000">
                  <a:srgbClr val="FF0000"/>
                </a:gs>
              </a:gsLst>
              <a:lin ang="5400000" scaled="1"/>
            </a:gradFill>
            <a:ln w="12701">
              <a:solidFill>
                <a:srgbClr val="000000"/>
              </a:solidFill>
              <a:prstDash val="solid"/>
            </a:ln>
          </c:spPr>
          <c:dLbls>
            <c:spPr>
              <a:noFill/>
              <a:ln w="25402">
                <a:noFill/>
              </a:ln>
            </c:spPr>
            <c:txPr>
              <a:bodyPr/>
              <a:lstStyle/>
              <a:p>
                <a:pPr>
                  <a:defRPr sz="1200" b="1" i="0" u="none" strike="noStrike" baseline="0">
                    <a:solidFill>
                      <a:sysClr val="windowText" lastClr="000000"/>
                    </a:solidFill>
                    <a:latin typeface="Arial"/>
                    <a:ea typeface="Arial"/>
                    <a:cs typeface="Arial"/>
                  </a:defRPr>
                </a:pPr>
                <a:endParaRPr lang="en-US"/>
              </a:p>
            </c:txPr>
            <c:showVal val="1"/>
          </c:dLbls>
          <c:cat>
            <c:numRef>
              <c:f>Sheet1!$B$1:$F$1</c:f>
              <c:numCache>
                <c:formatCode>General</c:formatCode>
                <c:ptCount val="5"/>
                <c:pt idx="0">
                  <c:v>2005</c:v>
                </c:pt>
                <c:pt idx="1">
                  <c:v>2006</c:v>
                </c:pt>
                <c:pt idx="2">
                  <c:v>2007</c:v>
                </c:pt>
                <c:pt idx="3">
                  <c:v>2008</c:v>
                </c:pt>
                <c:pt idx="4">
                  <c:v>2009</c:v>
                </c:pt>
              </c:numCache>
            </c:numRef>
          </c:cat>
          <c:val>
            <c:numRef>
              <c:f>Sheet1!$B$2:$F$2</c:f>
              <c:numCache>
                <c:formatCode>General</c:formatCode>
                <c:ptCount val="5"/>
                <c:pt idx="0">
                  <c:v>54</c:v>
                </c:pt>
                <c:pt idx="1">
                  <c:v>65</c:v>
                </c:pt>
                <c:pt idx="2">
                  <c:v>74</c:v>
                </c:pt>
                <c:pt idx="3">
                  <c:v>79</c:v>
                </c:pt>
                <c:pt idx="4">
                  <c:v>82</c:v>
                </c:pt>
              </c:numCache>
            </c:numRef>
          </c:val>
        </c:ser>
        <c:gapDepth val="0"/>
        <c:shape val="box"/>
        <c:axId val="110867584"/>
        <c:axId val="110869120"/>
        <c:axId val="0"/>
      </c:bar3DChart>
      <c:catAx>
        <c:axId val="110867584"/>
        <c:scaling>
          <c:orientation val="minMax"/>
        </c:scaling>
        <c:axPos val="b"/>
        <c:numFmt formatCode="General" sourceLinked="1"/>
        <c:tickLblPos val="low"/>
        <c:spPr>
          <a:ln w="3175">
            <a:solidFill>
              <a:srgbClr val="000000"/>
            </a:solidFill>
            <a:prstDash val="solid"/>
          </a:ln>
        </c:spPr>
        <c:txPr>
          <a:bodyPr rot="0" vert="horz"/>
          <a:lstStyle/>
          <a:p>
            <a:pPr>
              <a:defRPr sz="1400" b="1" i="0" u="none" strike="noStrike" baseline="0">
                <a:solidFill>
                  <a:sysClr val="windowText" lastClr="000000"/>
                </a:solidFill>
                <a:latin typeface="Arial"/>
                <a:ea typeface="Arial"/>
                <a:cs typeface="Arial"/>
              </a:defRPr>
            </a:pPr>
            <a:endParaRPr lang="en-US"/>
          </a:p>
        </c:txPr>
        <c:crossAx val="110869120"/>
        <c:crosses val="autoZero"/>
        <c:auto val="1"/>
        <c:lblAlgn val="ctr"/>
        <c:lblOffset val="100"/>
        <c:tickLblSkip val="1"/>
        <c:tickMarkSkip val="1"/>
      </c:catAx>
      <c:valAx>
        <c:axId val="110869120"/>
        <c:scaling>
          <c:orientation val="minMax"/>
          <c:max val="100"/>
        </c:scaling>
        <c:axPos val="l"/>
        <c:majorGridlines>
          <c:spPr>
            <a:ln w="12701">
              <a:solidFill>
                <a:schemeClr val="tx1"/>
              </a:solidFill>
              <a:prstDash val="solid"/>
            </a:ln>
          </c:spPr>
        </c:majorGridlines>
        <c:numFmt formatCode="General" sourceLinked="1"/>
        <c:tickLblPos val="nextTo"/>
        <c:spPr>
          <a:ln w="3175">
            <a:solidFill>
              <a:srgbClr val="000000"/>
            </a:solidFill>
            <a:prstDash val="solid"/>
          </a:ln>
        </c:spPr>
        <c:txPr>
          <a:bodyPr rot="0" vert="horz"/>
          <a:lstStyle/>
          <a:p>
            <a:pPr>
              <a:defRPr sz="1400" b="1" i="0" u="none" strike="noStrike" baseline="0">
                <a:solidFill>
                  <a:sysClr val="windowText" lastClr="000000"/>
                </a:solidFill>
                <a:latin typeface="Arial"/>
                <a:ea typeface="Arial"/>
                <a:cs typeface="Arial"/>
              </a:defRPr>
            </a:pPr>
            <a:endParaRPr lang="en-US"/>
          </a:p>
        </c:txPr>
        <c:crossAx val="110867584"/>
        <c:crosses val="autoZero"/>
        <c:crossBetween val="between"/>
        <c:majorUnit val="20"/>
      </c:valAx>
      <c:spPr>
        <a:noFill/>
        <a:ln w="25402">
          <a:noFill/>
        </a:ln>
      </c:spPr>
    </c:plotArea>
    <c:legend>
      <c:legendPos val="r"/>
      <c:legendEntry>
        <c:idx val="0"/>
        <c:txPr>
          <a:bodyPr/>
          <a:lstStyle/>
          <a:p>
            <a:pPr>
              <a:defRPr sz="1200" b="0" i="0" u="none" strike="noStrike" baseline="0">
                <a:solidFill>
                  <a:sysClr val="windowText" lastClr="000000"/>
                </a:solidFill>
                <a:latin typeface="Arial"/>
                <a:ea typeface="Arial"/>
                <a:cs typeface="Arial"/>
              </a:defRPr>
            </a:pPr>
            <a:endParaRPr lang="en-US"/>
          </a:p>
        </c:txPr>
      </c:legendEntry>
      <c:layout>
        <c:manualLayout>
          <c:xMode val="edge"/>
          <c:yMode val="edge"/>
          <c:x val="0.70696705746353983"/>
          <c:y val="0.29816620160280366"/>
          <c:w val="0.25432853473504358"/>
          <c:h val="0.23605150214592274"/>
        </c:manualLayout>
      </c:layout>
      <c:spPr>
        <a:noFill/>
        <a:ln w="3175">
          <a:solidFill>
            <a:srgbClr val="000000"/>
          </a:solidFill>
          <a:prstDash val="solid"/>
        </a:ln>
      </c:spPr>
      <c:txPr>
        <a:bodyPr/>
        <a:lstStyle/>
        <a:p>
          <a:pPr>
            <a:defRPr sz="1655" b="0" i="0" u="none" strike="noStrike" baseline="0">
              <a:solidFill>
                <a:srgbClr val="FFCC99"/>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rgbClr val="FFCC99"/>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No. of tests conducted</c:v>
                </c:pt>
              </c:strCache>
            </c:strRef>
          </c:tx>
          <c:dLbls>
            <c:dLbl>
              <c:idx val="1"/>
              <c:layout>
                <c:manualLayout>
                  <c:x val="-4.8728337891034007E-2"/>
                  <c:y val="7.553664793946703E-2"/>
                </c:manualLayout>
              </c:layout>
              <c:dLblPos val="r"/>
              <c:showVal val="1"/>
            </c:dLbl>
            <c:dLblPos val="b"/>
            <c:showVal val="1"/>
          </c:dLbls>
          <c:cat>
            <c:numRef>
              <c:f>Sheet1!$A$2:$A$4</c:f>
              <c:numCache>
                <c:formatCode>General</c:formatCode>
                <c:ptCount val="3"/>
                <c:pt idx="0">
                  <c:v>2000</c:v>
                </c:pt>
                <c:pt idx="1">
                  <c:v>2007</c:v>
                </c:pt>
                <c:pt idx="2">
                  <c:v>2008</c:v>
                </c:pt>
              </c:numCache>
            </c:numRef>
          </c:cat>
          <c:val>
            <c:numRef>
              <c:f>Sheet1!$B$2:$B$4</c:f>
              <c:numCache>
                <c:formatCode>General</c:formatCode>
                <c:ptCount val="3"/>
                <c:pt idx="0">
                  <c:v>12042</c:v>
                </c:pt>
                <c:pt idx="1">
                  <c:v>46679</c:v>
                </c:pt>
                <c:pt idx="2">
                  <c:v>51052</c:v>
                </c:pt>
              </c:numCache>
            </c:numRef>
          </c:val>
        </c:ser>
        <c:marker val="1"/>
        <c:axId val="112330624"/>
        <c:axId val="112332160"/>
      </c:lineChart>
      <c:catAx>
        <c:axId val="112330624"/>
        <c:scaling>
          <c:orientation val="minMax"/>
        </c:scaling>
        <c:axPos val="b"/>
        <c:numFmt formatCode="General" sourceLinked="1"/>
        <c:tickLblPos val="nextTo"/>
        <c:crossAx val="112332160"/>
        <c:crosses val="autoZero"/>
        <c:auto val="1"/>
        <c:lblAlgn val="ctr"/>
        <c:lblOffset val="100"/>
      </c:catAx>
      <c:valAx>
        <c:axId val="112332160"/>
        <c:scaling>
          <c:orientation val="minMax"/>
        </c:scaling>
        <c:axPos val="l"/>
        <c:majorGridlines/>
        <c:numFmt formatCode="General" sourceLinked="1"/>
        <c:tickLblPos val="nextTo"/>
        <c:crossAx val="112330624"/>
        <c:crosses val="autoZero"/>
        <c:crossBetween val="between"/>
      </c:valAx>
    </c:plotArea>
    <c:legend>
      <c:legendPos val="r"/>
      <c:layout/>
    </c:legend>
    <c:plotVisOnly val="1"/>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D87C608-72B2-4337-9D5E-42904DD46B0F}" type="datetimeFigureOut">
              <a:rPr lang="en-US" smtClean="0"/>
              <a:pPr/>
              <a:t>3/9/2011</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B822101-D4A4-475A-800F-A55E6B5BEADA}"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AF796FD-D6F3-4A69-A9AF-5C925DACBDBF}" type="datetimeFigureOut">
              <a:rPr lang="en-US" smtClean="0"/>
              <a:pPr/>
              <a:t>3/9/2011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BDD8246-2BC8-4CB4-9A01-0E531E9F0DD1}"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 </a:t>
            </a:r>
            <a:endParaRPr lang="en-US" b="1"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Centers for Disease Control and Prevention. HIV Surveillance Report, 2008 (/hiv/topics/surveillance/resources/reports/); vol. 20. Published June 2010. Accessed July 29, 2010.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 Neel (personal communication, August 5, 2010). US Department of Health and Human Services, Indian Health Service, Office of Clinical and Preventative Services, Division of Clinical and Community Services, HIV/AIDS Program. Collated from internal reports.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i="1" dirty="0" smtClean="0"/>
              <a:t>CDCs latest surveillance report contains data from 2008 and only from 37 states. Actual numbers may be much higher as some states excluded from the report contain large populations of AI/ANs and NHOPIs (i.e., California, Washington, Oregon, Hawaii, and Montana).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latin typeface="Copperplate Gothic Bold"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731438-7543-4286-BA6A-FDC89907F927}" type="datetimeFigureOut">
              <a:rPr lang="en-US" smtClean="0"/>
              <a:pPr/>
              <a:t>3/9/2011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3FC239-6824-42B2-9FB9-5F18181926A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31438-7543-4286-BA6A-FDC89907F927}" type="datetimeFigureOut">
              <a:rPr lang="en-US" smtClean="0"/>
              <a:pPr/>
              <a:t>3/9/2011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3FC239-6824-42B2-9FB9-5F18181926A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31438-7543-4286-BA6A-FDC89907F927}" type="datetimeFigureOut">
              <a:rPr lang="en-US" smtClean="0"/>
              <a:pPr/>
              <a:t>3/9/2011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3FC239-6824-42B2-9FB9-5F18181926A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22437"/>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8731438-7543-4286-BA6A-FDC89907F927}" type="datetimeFigureOut">
              <a:rPr lang="en-US" smtClean="0"/>
              <a:pPr/>
              <a:t>3/9/2011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3FC239-6824-42B2-9FB9-5F18181926A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31438-7543-4286-BA6A-FDC89907F927}" type="datetimeFigureOut">
              <a:rPr lang="en-US" smtClean="0"/>
              <a:pPr/>
              <a:t>3/9/2011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3FC239-6824-42B2-9FB9-5F18181926A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224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31438-7543-4286-BA6A-FDC89907F927}" type="datetimeFigureOut">
              <a:rPr lang="en-US" smtClean="0"/>
              <a:pPr/>
              <a:t>3/9/2011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3FC239-6824-42B2-9FB9-5F18181926A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atin typeface="Copperplate Gothic Bold"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573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573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31438-7543-4286-BA6A-FDC89907F927}" type="datetimeFigureOut">
              <a:rPr lang="en-US" smtClean="0"/>
              <a:pPr/>
              <a:t>3/9/2011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3FC239-6824-42B2-9FB9-5F18181926A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31438-7543-4286-BA6A-FDC89907F927}" type="datetimeFigureOut">
              <a:rPr lang="en-US" smtClean="0"/>
              <a:pPr/>
              <a:t>3/9/2011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3FC239-6824-42B2-9FB9-5F18181926A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31438-7543-4286-BA6A-FDC89907F927}" type="datetimeFigureOut">
              <a:rPr lang="en-US" smtClean="0"/>
              <a:pPr/>
              <a:t>3/9/2011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3FC239-6824-42B2-9FB9-5F18181926A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31438-7543-4286-BA6A-FDC89907F927}" type="datetimeFigureOut">
              <a:rPr lang="en-US" smtClean="0"/>
              <a:pPr/>
              <a:t>3/9/2011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3FC239-6824-42B2-9FB9-5F18181926A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31438-7543-4286-BA6A-FDC89907F927}" type="datetimeFigureOut">
              <a:rPr lang="en-US" smtClean="0"/>
              <a:pPr/>
              <a:t>3/9/2011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3FC239-6824-42B2-9FB9-5F18181926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31438-7543-4286-BA6A-FDC89907F927}" type="datetimeFigureOut">
              <a:rPr lang="en-US" smtClean="0"/>
              <a:pPr/>
              <a:t>3/9/2011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FC239-6824-42B2-9FB9-5F18181926A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effectLst>
            <a:outerShdw blurRad="38100" dist="38100" dir="2700000" algn="tl">
              <a:srgbClr val="000000">
                <a:alpha val="43137"/>
              </a:srgbClr>
            </a:outerShdw>
          </a:effectLst>
          <a:latin typeface="Copperplate Gothic Bol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app.colostate.edu/" TargetMode="External"/><Relationship Id="rId2" Type="http://schemas.openxmlformats.org/officeDocument/2006/relationships/hyperlink" Target="http://www.apiwellness.org/" TargetMode="External"/><Relationship Id="rId1" Type="http://schemas.openxmlformats.org/officeDocument/2006/relationships/slideLayout" Target="../slideLayouts/slideLayout2.xml"/><Relationship Id="rId6" Type="http://schemas.openxmlformats.org/officeDocument/2006/relationships/hyperlink" Target="http://www.nnaapc.org/" TargetMode="External"/><Relationship Id="rId5" Type="http://schemas.openxmlformats.org/officeDocument/2006/relationships/hyperlink" Target="http://www.itcaonline.com/" TargetMode="External"/><Relationship Id="rId4" Type="http://schemas.openxmlformats.org/officeDocument/2006/relationships/hyperlink" Target="http://www.gptchb.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hyperlink" Target="http://www.cdc.gov/" TargetMode="External"/><Relationship Id="rId1" Type="http://schemas.openxmlformats.org/officeDocument/2006/relationships/slideLayout" Target="../slideLayouts/slideLayout2.xml"/><Relationship Id="rId4" Type="http://schemas.openxmlformats.org/officeDocument/2006/relationships/hyperlink" Target="http://www.hivtes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295400"/>
            <a:ext cx="7924800" cy="1862048"/>
          </a:xfrm>
          <a:prstGeom prst="rect">
            <a:avLst/>
          </a:prstGeom>
          <a:noFill/>
        </p:spPr>
        <p:txBody>
          <a:bodyPr wrap="square" rtlCol="0">
            <a:spAutoFit/>
          </a:bodyPr>
          <a:lstStyle/>
          <a:p>
            <a:pPr algn="ctr"/>
            <a:r>
              <a:rPr lang="en-US" sz="11500" dirty="0" smtClean="0">
                <a:solidFill>
                  <a:schemeClr val="accent5">
                    <a:lumMod val="50000"/>
                  </a:schemeClr>
                </a:solidFill>
                <a:latin typeface="Copperplate Gothic Bold" pitchFamily="34" charset="0"/>
              </a:rPr>
              <a:t>NNHAAD</a:t>
            </a:r>
            <a:endParaRPr lang="en-US" sz="11500" dirty="0">
              <a:solidFill>
                <a:schemeClr val="accent5">
                  <a:lumMod val="50000"/>
                </a:schemeClr>
              </a:solidFill>
              <a:latin typeface="Copperplate Gothic Bold" pitchFamily="34" charset="0"/>
            </a:endParaRPr>
          </a:p>
        </p:txBody>
      </p:sp>
      <p:sp>
        <p:nvSpPr>
          <p:cNvPr id="4" name="TextBox 3"/>
          <p:cNvSpPr txBox="1"/>
          <p:nvPr/>
        </p:nvSpPr>
        <p:spPr>
          <a:xfrm>
            <a:off x="1600200" y="4191000"/>
            <a:ext cx="5943600" cy="707886"/>
          </a:xfrm>
          <a:prstGeom prst="rect">
            <a:avLst/>
          </a:prstGeom>
          <a:noFill/>
        </p:spPr>
        <p:txBody>
          <a:bodyPr wrap="square" rtlCol="0">
            <a:spAutoFit/>
          </a:bodyPr>
          <a:lstStyle/>
          <a:p>
            <a:pPr algn="ctr"/>
            <a:r>
              <a:rPr lang="en-US" sz="4000" b="1" dirty="0" smtClean="0">
                <a:solidFill>
                  <a:schemeClr val="accent2">
                    <a:lumMod val="75000"/>
                  </a:schemeClr>
                </a:solidFill>
                <a:latin typeface="Calibri" pitchFamily="34" charset="0"/>
              </a:rPr>
              <a:t>March 20</a:t>
            </a:r>
            <a:r>
              <a:rPr lang="en-US" sz="4000" b="1" baseline="30000" dirty="0" smtClean="0">
                <a:solidFill>
                  <a:schemeClr val="accent2">
                    <a:lumMod val="75000"/>
                  </a:schemeClr>
                </a:solidFill>
                <a:latin typeface="Calibri" pitchFamily="34" charset="0"/>
              </a:rPr>
              <a:t>th</a:t>
            </a:r>
            <a:r>
              <a:rPr lang="en-US" sz="4000" b="1" dirty="0" smtClean="0">
                <a:solidFill>
                  <a:schemeClr val="accent2">
                    <a:lumMod val="75000"/>
                  </a:schemeClr>
                </a:solidFill>
                <a:latin typeface="Calibri" pitchFamily="34" charset="0"/>
              </a:rPr>
              <a:t> 2011</a:t>
            </a:r>
            <a:endParaRPr lang="en-US" sz="4000" b="1" dirty="0">
              <a:solidFill>
                <a:schemeClr val="accent2">
                  <a:lumMod val="75000"/>
                </a:schemeClr>
              </a:solidFill>
              <a:latin typeface="Calibri" pitchFamily="34" charset="0"/>
            </a:endParaRPr>
          </a:p>
        </p:txBody>
      </p:sp>
      <p:sp>
        <p:nvSpPr>
          <p:cNvPr id="2" name="Title 1"/>
          <p:cNvSpPr>
            <a:spLocks noGrp="1"/>
          </p:cNvSpPr>
          <p:nvPr>
            <p:ph type="ctrTitle"/>
          </p:nvPr>
        </p:nvSpPr>
        <p:spPr>
          <a:xfrm>
            <a:off x="685800" y="2743200"/>
            <a:ext cx="7772400" cy="1470025"/>
          </a:xfrm>
          <a:effectLst>
            <a:outerShdw blurRad="50800" dist="38100" dir="5400000" algn="t" rotWithShape="0">
              <a:prstClr val="black">
                <a:alpha val="40000"/>
              </a:prstClr>
            </a:outerShdw>
          </a:effectLst>
        </p:spPr>
        <p:txBody>
          <a:bodyPr/>
          <a:lstStyle/>
          <a:p>
            <a:r>
              <a:rPr lang="en-US" dirty="0" smtClean="0">
                <a:solidFill>
                  <a:schemeClr val="accent5">
                    <a:lumMod val="75000"/>
                  </a:schemeClr>
                </a:solidFill>
              </a:rPr>
              <a:t>National native HIV/AIDS Awareness Day </a:t>
            </a:r>
            <a:endParaRPr lang="en-US"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IN TESTING EFFORTS</a:t>
            </a:r>
            <a:endParaRPr lang="en-US" dirty="0"/>
          </a:p>
        </p:txBody>
      </p:sp>
      <p:sp>
        <p:nvSpPr>
          <p:cNvPr id="5" name="Text Placeholder 4"/>
          <p:cNvSpPr>
            <a:spLocks noGrp="1"/>
          </p:cNvSpPr>
          <p:nvPr>
            <p:ph type="body" idx="1"/>
          </p:nvPr>
        </p:nvSpPr>
        <p:spPr>
          <a:xfrm>
            <a:off x="457200" y="1295400"/>
            <a:ext cx="8001000" cy="639762"/>
          </a:xfrm>
        </p:spPr>
        <p:txBody>
          <a:bodyPr>
            <a:normAutofit fontScale="77500" lnSpcReduction="20000"/>
          </a:bodyPr>
          <a:lstStyle/>
          <a:p>
            <a:pPr algn="ctr"/>
            <a:r>
              <a:rPr lang="en-US" dirty="0" smtClean="0"/>
              <a:t>Number of HIV Tests Conducted by IHS by GPRA Year</a:t>
            </a:r>
          </a:p>
          <a:p>
            <a:pPr algn="ctr"/>
            <a:r>
              <a:rPr lang="en-US" dirty="0" smtClean="0"/>
              <a:t>(2008 numbers inclusive of MAI funded tests)</a:t>
            </a:r>
            <a:endParaRPr lang="en-US" dirty="0"/>
          </a:p>
        </p:txBody>
      </p:sp>
      <p:graphicFrame>
        <p:nvGraphicFramePr>
          <p:cNvPr id="4" name="Content Placeholder 3"/>
          <p:cNvGraphicFramePr>
            <a:graphicFrameLocks noGrp="1"/>
          </p:cNvGraphicFramePr>
          <p:nvPr>
            <p:ph sz="half" idx="2"/>
          </p:nvPr>
        </p:nvGraphicFramePr>
        <p:xfrm>
          <a:off x="1219200" y="1981200"/>
          <a:ext cx="7239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p:cNvSpPr>
            <a:spLocks noGrp="1"/>
          </p:cNvSpPr>
          <p:nvPr>
            <p:ph type="ftr" sz="quarter" idx="11"/>
          </p:nvPr>
        </p:nvSpPr>
        <p:spPr>
          <a:xfrm>
            <a:off x="304800" y="6019800"/>
            <a:ext cx="6096000" cy="365125"/>
          </a:xfrm>
        </p:spPr>
        <p:txBody>
          <a:bodyPr/>
          <a:lstStyle/>
          <a:p>
            <a:pPr algn="just"/>
            <a:r>
              <a:rPr lang="en-US" sz="1100" dirty="0" smtClean="0"/>
              <a:t>CDCs latest surveillance report contains data from 2008 and only from 37 states.  Actual numbers may be much higher as some state3s excluded from the report contain large populations of AI/ANs and NHOPIs (i.e., California, Washington, Oregon, Hawaii, and Montana).</a:t>
            </a:r>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Celebration of Life:</a:t>
            </a:r>
            <a:br>
              <a:rPr lang="en-US" dirty="0" smtClean="0"/>
            </a:br>
            <a:r>
              <a:rPr lang="en-US" dirty="0" smtClean="0"/>
              <a:t>Events Across the Nation</a:t>
            </a:r>
            <a:endParaRPr lang="en-US" dirty="0"/>
          </a:p>
        </p:txBody>
      </p:sp>
      <p:pic>
        <p:nvPicPr>
          <p:cNvPr id="4" name="Content Placeholder 3" descr="nationwidemap.gif"/>
          <p:cNvPicPr>
            <a:picLocks noGrp="1" noChangeAspect="1"/>
          </p:cNvPicPr>
          <p:nvPr>
            <p:ph idx="1"/>
          </p:nvPr>
        </p:nvPicPr>
        <p:blipFill>
          <a:blip r:embed="rId2" cstate="print">
            <a:clrChange>
              <a:clrFrom>
                <a:srgbClr val="FFFFFF"/>
              </a:clrFrom>
              <a:clrTo>
                <a:srgbClr val="FFFFFF">
                  <a:alpha val="0"/>
                </a:srgbClr>
              </a:clrTo>
            </a:clrChange>
          </a:blip>
          <a:stretch>
            <a:fillRect/>
          </a:stretch>
        </p:blipFill>
        <p:spPr>
          <a:xfrm>
            <a:off x="1295400" y="1905000"/>
            <a:ext cx="6860355" cy="450135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Celebration of Life:</a:t>
            </a:r>
            <a:br>
              <a:rPr lang="en-US" dirty="0" smtClean="0"/>
            </a:br>
            <a:r>
              <a:rPr lang="en-US" dirty="0" smtClean="0"/>
              <a:t>Events Across the Nation</a:t>
            </a:r>
            <a:endParaRPr lang="en-US" dirty="0"/>
          </a:p>
        </p:txBody>
      </p:sp>
      <p:sp>
        <p:nvSpPr>
          <p:cNvPr id="3" name="Content Placeholder 2"/>
          <p:cNvSpPr>
            <a:spLocks noGrp="1"/>
          </p:cNvSpPr>
          <p:nvPr>
            <p:ph idx="1"/>
          </p:nvPr>
        </p:nvSpPr>
        <p:spPr/>
        <p:txBody>
          <a:bodyPr/>
          <a:lstStyle/>
          <a:p>
            <a:r>
              <a:rPr lang="en-US" dirty="0" smtClean="0"/>
              <a:t>Types of Events held during past NNHAAD’s:</a:t>
            </a:r>
          </a:p>
          <a:p>
            <a:pPr lvl="1"/>
            <a:r>
              <a:rPr lang="en-US" dirty="0" smtClean="0"/>
              <a:t>Health Fair</a:t>
            </a:r>
          </a:p>
          <a:p>
            <a:pPr lvl="1"/>
            <a:r>
              <a:rPr lang="en-US" dirty="0" smtClean="0"/>
              <a:t>Information Booths</a:t>
            </a:r>
          </a:p>
          <a:p>
            <a:pPr lvl="1"/>
            <a:r>
              <a:rPr lang="en-US" dirty="0" smtClean="0"/>
              <a:t>Mini workshops</a:t>
            </a:r>
          </a:p>
          <a:p>
            <a:pPr lvl="1"/>
            <a:r>
              <a:rPr lang="en-US" dirty="0" smtClean="0"/>
              <a:t>Mini Powwow</a:t>
            </a:r>
          </a:p>
          <a:p>
            <a:pPr lvl="1"/>
            <a:r>
              <a:rPr lang="en-US" dirty="0" smtClean="0"/>
              <a:t>Theatre Performance</a:t>
            </a:r>
          </a:p>
          <a:p>
            <a:pPr lvl="1"/>
            <a:r>
              <a:rPr lang="en-US" dirty="0" smtClean="0"/>
              <a:t>Candlelight Vigil</a:t>
            </a:r>
          </a:p>
          <a:p>
            <a:pPr lvl="1"/>
            <a:r>
              <a:rPr lang="en-US" dirty="0" smtClean="0"/>
              <a:t>Sunrise Ceremony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 in your community…”</a:t>
            </a:r>
            <a:endParaRPr lang="en-US" dirty="0"/>
          </a:p>
        </p:txBody>
      </p:sp>
      <p:sp>
        <p:nvSpPr>
          <p:cNvPr id="3" name="Content Placeholder 2"/>
          <p:cNvSpPr>
            <a:spLocks noGrp="1"/>
          </p:cNvSpPr>
          <p:nvPr>
            <p:ph idx="1"/>
          </p:nvPr>
        </p:nvSpPr>
        <p:spPr/>
        <p:txBody>
          <a:bodyPr/>
          <a:lstStyle/>
          <a:p>
            <a:r>
              <a:rPr lang="en-US" dirty="0" smtClean="0"/>
              <a:t>Walk for Awareness</a:t>
            </a:r>
          </a:p>
          <a:p>
            <a:r>
              <a:rPr lang="en-US" dirty="0" smtClean="0"/>
              <a:t>Tribal/Religious Ceremony</a:t>
            </a:r>
          </a:p>
          <a:p>
            <a:r>
              <a:rPr lang="en-US" dirty="0" smtClean="0"/>
              <a:t>Where Red Ribbons in your Organization</a:t>
            </a:r>
          </a:p>
          <a:p>
            <a:r>
              <a:rPr lang="en-US" dirty="0" smtClean="0"/>
              <a:t>Create a youth education/awareness event</a:t>
            </a:r>
          </a:p>
          <a:p>
            <a:r>
              <a:rPr lang="en-US" dirty="0" smtClean="0"/>
              <a:t>Host an Assembly with a guest speaker</a:t>
            </a:r>
          </a:p>
          <a:p>
            <a:r>
              <a:rPr lang="en-US" dirty="0" smtClean="0"/>
              <a:t>Market the NNHAAD materials</a:t>
            </a:r>
          </a:p>
          <a:p>
            <a:r>
              <a:rPr lang="en-US" dirty="0" smtClean="0"/>
              <a:t>Post on social marketing networks</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NNHAAD Products</a:t>
            </a:r>
            <a:endParaRPr lang="en-US" dirty="0"/>
          </a:p>
        </p:txBody>
      </p:sp>
      <p:pic>
        <p:nvPicPr>
          <p:cNvPr id="18434" name="Picture 2" descr="G:\2010posterfinal1.jpg"/>
          <p:cNvPicPr>
            <a:picLocks noChangeAspect="1" noChangeArrowheads="1"/>
          </p:cNvPicPr>
          <p:nvPr/>
        </p:nvPicPr>
        <p:blipFill>
          <a:blip r:embed="rId2" cstate="print"/>
          <a:stretch>
            <a:fillRect/>
          </a:stretch>
        </p:blipFill>
        <p:spPr bwMode="auto">
          <a:xfrm>
            <a:off x="609600" y="1600200"/>
            <a:ext cx="2667000" cy="3556000"/>
          </a:xfrm>
          <a:prstGeom prst="rect">
            <a:avLst/>
          </a:prstGeom>
          <a:noFill/>
          <a:ln w="3175">
            <a:solidFill>
              <a:schemeClr val="tx1"/>
            </a:solidFill>
          </a:ln>
        </p:spPr>
      </p:pic>
      <p:pic>
        <p:nvPicPr>
          <p:cNvPr id="19459" name="Picture 3" descr="C:\Documents and Settings\aisrael\My Documents\My Pictures\nnhaad\nnhaad_butto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695891">
            <a:off x="4006395" y="1567996"/>
            <a:ext cx="1741177" cy="1741177"/>
          </a:xfrm>
          <a:prstGeom prst="rect">
            <a:avLst/>
          </a:prstGeom>
          <a:noFill/>
        </p:spPr>
      </p:pic>
      <p:pic>
        <p:nvPicPr>
          <p:cNvPr id="20482" name="Picture 2"/>
          <p:cNvPicPr>
            <a:picLocks noChangeAspect="1" noChangeArrowheads="1"/>
          </p:cNvPicPr>
          <p:nvPr/>
        </p:nvPicPr>
        <p:blipFill>
          <a:blip r:embed="rId4" cstate="print"/>
          <a:srcRect/>
          <a:stretch>
            <a:fillRect/>
          </a:stretch>
        </p:blipFill>
        <p:spPr bwMode="auto">
          <a:xfrm>
            <a:off x="6705600" y="1219200"/>
            <a:ext cx="1625600" cy="2438400"/>
          </a:xfrm>
          <a:prstGeom prst="rect">
            <a:avLst/>
          </a:prstGeom>
          <a:noFill/>
          <a:ln w="9525">
            <a:noFill/>
            <a:miter lim="800000"/>
            <a:headEnd/>
            <a:tailEnd/>
          </a:ln>
        </p:spPr>
      </p:pic>
      <p:pic>
        <p:nvPicPr>
          <p:cNvPr id="1026" name="Picture 2" descr="U:\NNHAAD\2011 NNHAAD\flashlight.jpg"/>
          <p:cNvPicPr>
            <a:picLocks noChangeAspect="1" noChangeArrowheads="1"/>
          </p:cNvPicPr>
          <p:nvPr/>
        </p:nvPicPr>
        <p:blipFill>
          <a:blip r:embed="rId5" cstate="print"/>
          <a:srcRect/>
          <a:stretch>
            <a:fillRect/>
          </a:stretch>
        </p:blipFill>
        <p:spPr bwMode="auto">
          <a:xfrm rot="2155132">
            <a:off x="6639283" y="4027590"/>
            <a:ext cx="722996" cy="2346325"/>
          </a:xfrm>
          <a:prstGeom prst="rect">
            <a:avLst/>
          </a:prstGeom>
          <a:noFill/>
        </p:spPr>
      </p:pic>
      <p:pic>
        <p:nvPicPr>
          <p:cNvPr id="1027" name="Picture 3" descr="U:\NNHAAD\2011 NNHAAD\Product Images\condomkeychains-003.jpg"/>
          <p:cNvPicPr>
            <a:picLocks noChangeAspect="1" noChangeArrowheads="1"/>
          </p:cNvPicPr>
          <p:nvPr/>
        </p:nvPicPr>
        <p:blipFill>
          <a:blip r:embed="rId6" cstate="print"/>
          <a:srcRect/>
          <a:stretch>
            <a:fillRect/>
          </a:stretch>
        </p:blipFill>
        <p:spPr bwMode="auto">
          <a:xfrm>
            <a:off x="3962400" y="4038600"/>
            <a:ext cx="1990568" cy="1828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NNHAAD Products</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5867400" y="1371600"/>
            <a:ext cx="2341563" cy="312102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1066800" y="1524000"/>
            <a:ext cx="3121025" cy="2341563"/>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2514600" y="4038600"/>
            <a:ext cx="3121025" cy="234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Awareness Days</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pPr>
              <a:lnSpc>
                <a:spcPct val="90000"/>
              </a:lnSpc>
              <a:spcBef>
                <a:spcPct val="75000"/>
              </a:spcBef>
            </a:pPr>
            <a:r>
              <a:rPr lang="en-US" sz="1600" u="sng" dirty="0" smtClean="0"/>
              <a:t>February 7</a:t>
            </a:r>
            <a:br>
              <a:rPr lang="en-US" sz="1600" u="sng" dirty="0" smtClean="0"/>
            </a:br>
            <a:r>
              <a:rPr lang="en-US" sz="1600" dirty="0" smtClean="0"/>
              <a:t>National Black HIV/AIDS Awareness Day</a:t>
            </a:r>
          </a:p>
          <a:p>
            <a:pPr>
              <a:lnSpc>
                <a:spcPct val="90000"/>
              </a:lnSpc>
              <a:spcBef>
                <a:spcPct val="75000"/>
              </a:spcBef>
            </a:pPr>
            <a:r>
              <a:rPr lang="en-US" sz="1600" u="sng" dirty="0" smtClean="0"/>
              <a:t>March 10</a:t>
            </a:r>
            <a:br>
              <a:rPr lang="en-US" sz="1600" u="sng" dirty="0" smtClean="0"/>
            </a:br>
            <a:r>
              <a:rPr lang="en-US" sz="1600" dirty="0" smtClean="0"/>
              <a:t>National Women &amp; Girls HIV/AIDS Awareness Day</a:t>
            </a:r>
            <a:endParaRPr lang="en-US" sz="1600" u="sng" dirty="0" smtClean="0"/>
          </a:p>
          <a:p>
            <a:pPr>
              <a:lnSpc>
                <a:spcPct val="90000"/>
              </a:lnSpc>
              <a:spcBef>
                <a:spcPct val="75000"/>
              </a:spcBef>
            </a:pPr>
            <a:r>
              <a:rPr lang="en-US" sz="1600" u="sng" dirty="0" smtClean="0"/>
              <a:t>May 18</a:t>
            </a:r>
            <a:br>
              <a:rPr lang="en-US" sz="1600" u="sng" dirty="0" smtClean="0"/>
            </a:br>
            <a:r>
              <a:rPr lang="en-US" sz="1600" dirty="0" smtClean="0"/>
              <a:t>HIV Vaccine Awareness Day</a:t>
            </a:r>
            <a:endParaRPr lang="en-US" sz="1600" u="sng" dirty="0" smtClean="0"/>
          </a:p>
          <a:p>
            <a:pPr>
              <a:lnSpc>
                <a:spcPct val="90000"/>
              </a:lnSpc>
              <a:spcBef>
                <a:spcPct val="75000"/>
              </a:spcBef>
            </a:pPr>
            <a:r>
              <a:rPr lang="en-US" sz="1600" u="sng" dirty="0" smtClean="0"/>
              <a:t>May 19</a:t>
            </a:r>
            <a:br>
              <a:rPr lang="en-US" sz="1600" u="sng" dirty="0" smtClean="0"/>
            </a:br>
            <a:r>
              <a:rPr lang="en-US" sz="1600" dirty="0" smtClean="0"/>
              <a:t>National Asian &amp; Pacific Islander HIV/AIDS Awareness Day</a:t>
            </a:r>
            <a:endParaRPr lang="en-US" sz="1600" u="sng" dirty="0" smtClean="0"/>
          </a:p>
          <a:p>
            <a:pPr>
              <a:lnSpc>
                <a:spcPct val="90000"/>
              </a:lnSpc>
              <a:spcBef>
                <a:spcPct val="75000"/>
              </a:spcBef>
            </a:pPr>
            <a:r>
              <a:rPr lang="en-US" sz="1600" u="sng" dirty="0" smtClean="0"/>
              <a:t>June 8</a:t>
            </a:r>
            <a:br>
              <a:rPr lang="en-US" sz="1600" u="sng" dirty="0" smtClean="0"/>
            </a:br>
            <a:r>
              <a:rPr lang="en-US" sz="1600" dirty="0" smtClean="0"/>
              <a:t>Caribbean American HIV/AIDS Awareness Day</a:t>
            </a:r>
            <a:endParaRPr lang="en-US" sz="1600" u="sng" dirty="0" smtClean="0"/>
          </a:p>
          <a:p>
            <a:pPr>
              <a:lnSpc>
                <a:spcPct val="90000"/>
              </a:lnSpc>
              <a:spcBef>
                <a:spcPct val="75000"/>
              </a:spcBef>
            </a:pPr>
            <a:r>
              <a:rPr lang="en-US" sz="1600" u="sng" dirty="0" smtClean="0"/>
              <a:t>June 27</a:t>
            </a:r>
            <a:br>
              <a:rPr lang="en-US" sz="1600" u="sng" dirty="0" smtClean="0"/>
            </a:br>
            <a:r>
              <a:rPr lang="en-US" sz="1600" dirty="0" smtClean="0"/>
              <a:t>National HIV Testing Day</a:t>
            </a:r>
            <a:endParaRPr lang="en-US" sz="1600" u="sng" dirty="0" smtClean="0"/>
          </a:p>
          <a:p>
            <a:pPr>
              <a:lnSpc>
                <a:spcPct val="90000"/>
              </a:lnSpc>
              <a:spcBef>
                <a:spcPct val="75000"/>
              </a:spcBef>
            </a:pPr>
            <a:r>
              <a:rPr lang="en-US" sz="1600" u="sng" dirty="0" smtClean="0"/>
              <a:t>October 15</a:t>
            </a:r>
            <a:br>
              <a:rPr lang="en-US" sz="1600" u="sng" dirty="0" smtClean="0"/>
            </a:br>
            <a:r>
              <a:rPr lang="en-US" sz="1600" dirty="0" smtClean="0"/>
              <a:t>National Latino AIDS Awareness Day</a:t>
            </a:r>
            <a:endParaRPr lang="en-US" sz="1600" u="sng" dirty="0" smtClean="0"/>
          </a:p>
          <a:p>
            <a:pPr>
              <a:lnSpc>
                <a:spcPct val="90000"/>
              </a:lnSpc>
              <a:spcBef>
                <a:spcPct val="75000"/>
              </a:spcBef>
            </a:pPr>
            <a:r>
              <a:rPr lang="en-US" sz="1600" u="sng" dirty="0" smtClean="0"/>
              <a:t>December 1</a:t>
            </a:r>
            <a:br>
              <a:rPr lang="en-US" sz="1600" u="sng" dirty="0" smtClean="0"/>
            </a:br>
            <a:r>
              <a:rPr lang="en-US" sz="1600" dirty="0" smtClean="0"/>
              <a:t>World AIDS Day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04800" y="1295400"/>
            <a:ext cx="8534400" cy="5257800"/>
          </a:xfrm>
        </p:spPr>
        <p:txBody>
          <a:bodyPr>
            <a:normAutofit fontScale="92500" lnSpcReduction="20000"/>
          </a:bodyPr>
          <a:lstStyle/>
          <a:p>
            <a:pPr algn="ctr">
              <a:spcBef>
                <a:spcPts val="0"/>
              </a:spcBef>
              <a:buNone/>
            </a:pPr>
            <a:r>
              <a:rPr lang="en-US" sz="1700" dirty="0" smtClean="0"/>
              <a:t>Asian &amp; Pacific Islander (API)  Wellness Center</a:t>
            </a:r>
          </a:p>
          <a:p>
            <a:pPr algn="ctr">
              <a:spcBef>
                <a:spcPts val="0"/>
              </a:spcBef>
              <a:buNone/>
            </a:pPr>
            <a:r>
              <a:rPr lang="en-US" sz="1700" dirty="0" smtClean="0"/>
              <a:t>(415) 292-3400</a:t>
            </a:r>
          </a:p>
          <a:p>
            <a:pPr algn="ctr">
              <a:spcBef>
                <a:spcPts val="0"/>
              </a:spcBef>
              <a:buNone/>
            </a:pPr>
            <a:r>
              <a:rPr lang="en-US" sz="1700" dirty="0" smtClean="0">
                <a:hlinkClick r:id="rId2"/>
              </a:rPr>
              <a:t>www.apiwellness.org</a:t>
            </a:r>
            <a:r>
              <a:rPr lang="en-US" sz="1700" dirty="0" smtClean="0"/>
              <a:t> </a:t>
            </a:r>
          </a:p>
          <a:p>
            <a:pPr algn="ctr">
              <a:spcBef>
                <a:spcPts val="0"/>
              </a:spcBef>
              <a:buNone/>
            </a:pPr>
            <a:endParaRPr lang="en-US" sz="1700" dirty="0" smtClean="0"/>
          </a:p>
          <a:p>
            <a:pPr algn="ctr">
              <a:spcBef>
                <a:spcPts val="0"/>
              </a:spcBef>
              <a:buNone/>
            </a:pPr>
            <a:endParaRPr lang="en-US" sz="1700" dirty="0" smtClean="0"/>
          </a:p>
          <a:p>
            <a:pPr algn="ctr">
              <a:spcBef>
                <a:spcPts val="0"/>
              </a:spcBef>
              <a:buNone/>
            </a:pPr>
            <a:r>
              <a:rPr lang="en-US" sz="1700" dirty="0" smtClean="0"/>
              <a:t>Commitment to Action for 7</a:t>
            </a:r>
            <a:r>
              <a:rPr lang="en-US" sz="1700" baseline="30000" dirty="0" smtClean="0"/>
              <a:t>th</a:t>
            </a:r>
            <a:r>
              <a:rPr lang="en-US" sz="1700" dirty="0" smtClean="0"/>
              <a:t>-Generation Awareness &amp; Education [CA7AE]: </a:t>
            </a:r>
          </a:p>
          <a:p>
            <a:pPr algn="ctr">
              <a:spcBef>
                <a:spcPts val="0"/>
              </a:spcBef>
              <a:buNone/>
            </a:pPr>
            <a:r>
              <a:rPr lang="en-US" sz="1700" dirty="0" smtClean="0"/>
              <a:t>HIV/AIDS Prevention Project</a:t>
            </a:r>
            <a:br>
              <a:rPr lang="en-US" sz="1700" dirty="0" smtClean="0"/>
            </a:br>
            <a:r>
              <a:rPr lang="en-US" sz="1700" dirty="0" smtClean="0"/>
              <a:t>(800) 642-0273</a:t>
            </a:r>
          </a:p>
          <a:p>
            <a:pPr algn="ctr">
              <a:spcBef>
                <a:spcPts val="0"/>
              </a:spcBef>
              <a:buNone/>
            </a:pPr>
            <a:r>
              <a:rPr lang="en-US" sz="1700" dirty="0" smtClean="0">
                <a:hlinkClick r:id="rId3"/>
              </a:rPr>
              <a:t>www.happ.colostate.edu</a:t>
            </a:r>
            <a:endParaRPr lang="en-US" sz="1700" dirty="0" smtClean="0"/>
          </a:p>
          <a:p>
            <a:pPr algn="ctr">
              <a:spcBef>
                <a:spcPts val="0"/>
              </a:spcBef>
              <a:buNone/>
            </a:pPr>
            <a:endParaRPr lang="en-US" sz="1700" dirty="0" smtClean="0"/>
          </a:p>
          <a:p>
            <a:pPr algn="ctr">
              <a:spcBef>
                <a:spcPts val="0"/>
              </a:spcBef>
              <a:buNone/>
            </a:pPr>
            <a:endParaRPr lang="en-US" sz="1700" dirty="0" smtClean="0"/>
          </a:p>
          <a:p>
            <a:pPr algn="ctr">
              <a:spcBef>
                <a:spcPts val="0"/>
              </a:spcBef>
              <a:buNone/>
            </a:pPr>
            <a:r>
              <a:rPr lang="en-US" sz="1700" dirty="0" smtClean="0"/>
              <a:t>Great Plains Tribal Chairmen’s Health Board (GPTCHB)</a:t>
            </a:r>
          </a:p>
          <a:p>
            <a:pPr algn="ctr">
              <a:spcBef>
                <a:spcPts val="0"/>
              </a:spcBef>
              <a:buNone/>
            </a:pPr>
            <a:r>
              <a:rPr lang="en-US" sz="1700" dirty="0" smtClean="0"/>
              <a:t>Northern Plains Tribal Epidemiology Center (NPTEC)</a:t>
            </a:r>
          </a:p>
          <a:p>
            <a:pPr algn="ctr">
              <a:spcBef>
                <a:spcPts val="0"/>
              </a:spcBef>
              <a:buNone/>
            </a:pPr>
            <a:r>
              <a:rPr lang="en-US" sz="1700" dirty="0" smtClean="0"/>
              <a:t>(605) 721-1922</a:t>
            </a:r>
          </a:p>
          <a:p>
            <a:pPr algn="ctr">
              <a:spcBef>
                <a:spcPts val="0"/>
              </a:spcBef>
              <a:buNone/>
            </a:pPr>
            <a:r>
              <a:rPr lang="en-US" sz="1700" dirty="0" smtClean="0">
                <a:hlinkClick r:id="rId4"/>
              </a:rPr>
              <a:t>www.gptchb.org</a:t>
            </a:r>
            <a:endParaRPr lang="en-US" sz="1700" dirty="0" smtClean="0"/>
          </a:p>
          <a:p>
            <a:pPr algn="ctr">
              <a:spcBef>
                <a:spcPts val="0"/>
              </a:spcBef>
              <a:buNone/>
            </a:pPr>
            <a:endParaRPr lang="en-US" sz="1700" dirty="0" smtClean="0"/>
          </a:p>
          <a:p>
            <a:pPr algn="ctr">
              <a:spcBef>
                <a:spcPts val="0"/>
              </a:spcBef>
              <a:buNone/>
            </a:pPr>
            <a:endParaRPr lang="en-US" sz="1700" dirty="0" smtClean="0"/>
          </a:p>
          <a:p>
            <a:pPr algn="ctr">
              <a:spcBef>
                <a:spcPts val="0"/>
              </a:spcBef>
              <a:buNone/>
            </a:pPr>
            <a:r>
              <a:rPr lang="en-US" sz="1700" dirty="0" smtClean="0"/>
              <a:t>Inter Tribal Council of Arizona, Inc. [ITCA]</a:t>
            </a:r>
            <a:br>
              <a:rPr lang="en-US" sz="1700" dirty="0" smtClean="0"/>
            </a:br>
            <a:r>
              <a:rPr lang="en-US" sz="1700" dirty="0" smtClean="0"/>
              <a:t>(602) 258-4822</a:t>
            </a:r>
          </a:p>
          <a:p>
            <a:pPr algn="ctr">
              <a:spcBef>
                <a:spcPts val="0"/>
              </a:spcBef>
              <a:buNone/>
            </a:pPr>
            <a:r>
              <a:rPr lang="en-US" sz="1700" dirty="0" smtClean="0">
                <a:hlinkClick r:id="rId5"/>
              </a:rPr>
              <a:t>www.itcaonline.com</a:t>
            </a:r>
            <a:endParaRPr lang="en-US" sz="1700" dirty="0" smtClean="0"/>
          </a:p>
          <a:p>
            <a:pPr algn="ctr">
              <a:spcBef>
                <a:spcPts val="0"/>
              </a:spcBef>
              <a:buNone/>
            </a:pPr>
            <a:endParaRPr lang="en-US" sz="1700" dirty="0" smtClean="0"/>
          </a:p>
          <a:p>
            <a:pPr algn="ctr">
              <a:spcBef>
                <a:spcPts val="0"/>
              </a:spcBef>
              <a:buNone/>
            </a:pPr>
            <a:endParaRPr lang="en-US" sz="1700" dirty="0" smtClean="0"/>
          </a:p>
          <a:p>
            <a:pPr algn="ctr">
              <a:spcBef>
                <a:spcPts val="0"/>
              </a:spcBef>
              <a:buNone/>
            </a:pPr>
            <a:r>
              <a:rPr lang="en-US" sz="1700" dirty="0" smtClean="0"/>
              <a:t>National Native American AIDS Prevention Center [NNAAPC]</a:t>
            </a:r>
          </a:p>
          <a:p>
            <a:pPr algn="ctr">
              <a:spcBef>
                <a:spcPts val="0"/>
              </a:spcBef>
              <a:buNone/>
            </a:pPr>
            <a:r>
              <a:rPr lang="en-US" sz="1700" dirty="0" smtClean="0"/>
              <a:t>(720) 382-2244</a:t>
            </a:r>
          </a:p>
          <a:p>
            <a:pPr algn="ctr">
              <a:spcBef>
                <a:spcPts val="0"/>
              </a:spcBef>
              <a:buNone/>
            </a:pPr>
            <a:r>
              <a:rPr lang="en-US" sz="1700" dirty="0" smtClean="0">
                <a:hlinkClick r:id="rId6"/>
              </a:rPr>
              <a:t>www.nnaapc.org</a:t>
            </a:r>
            <a:endParaRPr lang="en-US" sz="1700" dirty="0" smtClean="0"/>
          </a:p>
          <a:p>
            <a:pPr algn="ctr">
              <a:spcBef>
                <a:spcPts val="0"/>
              </a:spcBef>
              <a:buNone/>
            </a:pPr>
            <a:endParaRPr lang="en-US" sz="1700" dirty="0" smtClean="0"/>
          </a:p>
          <a:p>
            <a:pPr algn="ctr">
              <a:spcBef>
                <a:spcPts val="0"/>
              </a:spcBef>
              <a:buNone/>
            </a:pPr>
            <a:endParaRPr lang="en-US" sz="17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0" y="1295400"/>
            <a:ext cx="9144000" cy="5029200"/>
          </a:xfrm>
        </p:spPr>
        <p:txBody>
          <a:bodyPr>
            <a:noAutofit/>
          </a:bodyPr>
          <a:lstStyle/>
          <a:p>
            <a:pPr algn="ctr">
              <a:spcBef>
                <a:spcPts val="1800"/>
              </a:spcBef>
              <a:buNone/>
              <a:defRPr/>
            </a:pPr>
            <a:r>
              <a:rPr lang="en-US" sz="2000" dirty="0" smtClean="0"/>
              <a:t>Centers for Disease Control and Prevention (CDC): </a:t>
            </a:r>
            <a:r>
              <a:rPr lang="en-US" sz="2000" dirty="0" smtClean="0">
                <a:solidFill>
                  <a:schemeClr val="accent5">
                    <a:lumMod val="50000"/>
                  </a:schemeClr>
                </a:solidFill>
                <a:hlinkClick r:id="rId2"/>
              </a:rPr>
              <a:t>www.cdc.gov</a:t>
            </a:r>
            <a:endParaRPr lang="en-US" sz="2000" dirty="0" smtClean="0">
              <a:solidFill>
                <a:schemeClr val="accent5">
                  <a:lumMod val="50000"/>
                </a:schemeClr>
              </a:solidFill>
            </a:endParaRPr>
          </a:p>
          <a:p>
            <a:pPr algn="ctr">
              <a:spcBef>
                <a:spcPts val="1800"/>
              </a:spcBef>
              <a:buNone/>
              <a:defRPr/>
            </a:pPr>
            <a:r>
              <a:rPr lang="en-US" sz="2000" dirty="0" smtClean="0"/>
              <a:t>Substance Abuse and Mental Health</a:t>
            </a:r>
            <a:br>
              <a:rPr lang="en-US" sz="2000" dirty="0" smtClean="0"/>
            </a:br>
            <a:r>
              <a:rPr lang="en-US" sz="2000" dirty="0" smtClean="0"/>
              <a:t>Service Administration (SAMHSA) - MAI: </a:t>
            </a:r>
            <a:r>
              <a:rPr lang="en-US" sz="2000" dirty="0" smtClean="0">
                <a:hlinkClick r:id="rId3"/>
              </a:rPr>
              <a:t>www.samhsa.gov</a:t>
            </a:r>
            <a:endParaRPr lang="en-US" sz="2000" dirty="0" smtClean="0"/>
          </a:p>
          <a:p>
            <a:pPr algn="ctr">
              <a:spcBef>
                <a:spcPts val="1800"/>
              </a:spcBef>
              <a:buNone/>
              <a:defRPr/>
            </a:pPr>
            <a:r>
              <a:rPr lang="en-US" sz="2000" dirty="0" smtClean="0"/>
              <a:t>Find a local testing site at: </a:t>
            </a:r>
            <a:r>
              <a:rPr lang="en-US" sz="2000" u="sng" dirty="0" smtClean="0">
                <a:solidFill>
                  <a:schemeClr val="accent5">
                    <a:lumMod val="50000"/>
                  </a:schemeClr>
                </a:solidFill>
                <a:hlinkClick r:id="rId4"/>
              </a:rPr>
              <a:t>http://www.hivtest.org</a:t>
            </a:r>
            <a:endParaRPr lang="en-US" sz="2000" u="sng" dirty="0" smtClean="0">
              <a:solidFill>
                <a:schemeClr val="accent5">
                  <a:lumMod val="50000"/>
                </a:schemeClr>
              </a:solidFill>
            </a:endParaRPr>
          </a:p>
          <a:p>
            <a:pPr algn="ctr">
              <a:spcBef>
                <a:spcPts val="1800"/>
              </a:spcBef>
              <a:buNone/>
              <a:defRPr/>
            </a:pPr>
            <a:r>
              <a:rPr lang="en-US" sz="2000" dirty="0" smtClean="0"/>
              <a:t>Get Federal information on HIV/AIDS at: </a:t>
            </a:r>
            <a:r>
              <a:rPr lang="en-US" sz="2000" u="sng" dirty="0" smtClean="0">
                <a:solidFill>
                  <a:srgbClr val="0000FF"/>
                </a:solidFill>
              </a:rPr>
              <a:t>www.AIDS.gov</a:t>
            </a:r>
          </a:p>
          <a:p>
            <a:pPr>
              <a:lnSpc>
                <a:spcPct val="120000"/>
              </a:lnSpc>
              <a:spcBef>
                <a:spcPts val="600"/>
              </a:spcBef>
              <a:buNone/>
              <a:defRPr/>
            </a:pPr>
            <a:r>
              <a:rPr lang="en-US" sz="2000" dirty="0" smtClean="0"/>
              <a:t>	</a:t>
            </a:r>
          </a:p>
          <a:p>
            <a:pPr algn="ctr">
              <a:spcBef>
                <a:spcPts val="1800"/>
              </a:spcBef>
              <a:buNone/>
              <a:defRPr/>
            </a:pPr>
            <a:r>
              <a:rPr lang="en-US" sz="2400" dirty="0" smtClean="0"/>
              <a:t>Send a text message with your zip code to KNOWIT (566948)</a:t>
            </a:r>
            <a:br>
              <a:rPr lang="en-US" sz="2400" dirty="0" smtClean="0"/>
            </a:br>
            <a:r>
              <a:rPr lang="en-US" sz="2400" dirty="0" smtClean="0"/>
              <a:t>to find a local HIV testing center.</a:t>
            </a:r>
          </a:p>
          <a:p>
            <a:pPr algn="ctr">
              <a:spcBef>
                <a:spcPts val="1800"/>
              </a:spcBef>
              <a:buNone/>
              <a:defRPr/>
            </a:pPr>
            <a:r>
              <a:rPr lang="en-US" sz="2000" dirty="0" smtClean="0"/>
              <a:t>National HIV/AIDS Hotline:</a:t>
            </a:r>
            <a:br>
              <a:rPr lang="en-US" sz="2000" dirty="0" smtClean="0"/>
            </a:br>
            <a:r>
              <a:rPr lang="en-US" sz="2000" dirty="0" smtClean="0"/>
              <a:t>1 (800)232-4636</a:t>
            </a:r>
            <a:br>
              <a:rPr lang="en-US" sz="2000" dirty="0" smtClean="0"/>
            </a:br>
            <a:r>
              <a:rPr lang="en-US" sz="2000" dirty="0" smtClean="0"/>
              <a:t>1 (800)344-7432 Spanish</a:t>
            </a:r>
            <a:br>
              <a:rPr lang="en-US" sz="2000" dirty="0" smtClean="0"/>
            </a:br>
            <a:r>
              <a:rPr lang="en-US" sz="2000" dirty="0" smtClean="0"/>
              <a:t>1 (800)243-7889 (TTY/TDD)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400" i="1" dirty="0" smtClean="0">
                <a:effectLst/>
              </a:rPr>
              <a:t>… A CELEBRATION OF LIFE</a:t>
            </a:r>
            <a:endParaRPr lang="en-US" sz="3400" i="1" dirty="0">
              <a:effectLst/>
            </a:endParaRPr>
          </a:p>
        </p:txBody>
      </p:sp>
      <p:pic>
        <p:nvPicPr>
          <p:cNvPr id="5" name="Content Placeholder 4" descr="NNHAAD_NEvent 011.jpg"/>
          <p:cNvPicPr>
            <a:picLocks noGrp="1" noChangeAspect="1"/>
          </p:cNvPicPr>
          <p:nvPr>
            <p:ph sz="half" idx="1"/>
          </p:nvPr>
        </p:nvPicPr>
        <p:blipFill>
          <a:blip r:embed="rId2" cstate="print"/>
          <a:stretch>
            <a:fillRect/>
          </a:stretch>
        </p:blipFill>
        <p:spPr>
          <a:xfrm>
            <a:off x="4267200" y="1828800"/>
            <a:ext cx="3998939" cy="3009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Content Placeholder 10" descr="NNHAAD_NEvent 023.jpg"/>
          <p:cNvPicPr>
            <a:picLocks noGrp="1" noChangeAspect="1"/>
          </p:cNvPicPr>
          <p:nvPr>
            <p:ph sz="half" idx="2"/>
          </p:nvPr>
        </p:nvPicPr>
        <p:blipFill>
          <a:blip r:embed="rId3" cstate="print">
            <a:lum bright="20000" contrast="30000"/>
          </a:blip>
          <a:stretch>
            <a:fillRect/>
          </a:stretch>
        </p:blipFill>
        <p:spPr>
          <a:xfrm>
            <a:off x="762000" y="1524000"/>
            <a:ext cx="3048000" cy="4047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NNHAAD</a:t>
            </a:r>
            <a:endParaRPr lang="en-US" dirty="0"/>
          </a:p>
        </p:txBody>
      </p:sp>
      <p:sp>
        <p:nvSpPr>
          <p:cNvPr id="3" name="Content Placeholder 2"/>
          <p:cNvSpPr>
            <a:spLocks noGrp="1"/>
          </p:cNvSpPr>
          <p:nvPr>
            <p:ph idx="1"/>
          </p:nvPr>
        </p:nvSpPr>
        <p:spPr>
          <a:xfrm>
            <a:off x="457200" y="1600200"/>
            <a:ext cx="8229600" cy="4525963"/>
          </a:xfrm>
        </p:spPr>
        <p:txBody>
          <a:bodyPr>
            <a:normAutofit fontScale="85000" lnSpcReduction="10000"/>
          </a:bodyPr>
          <a:lstStyle/>
          <a:p>
            <a:r>
              <a:rPr lang="en-US" dirty="0" smtClean="0"/>
              <a:t>National Native HIV/AIDS Awareness Day (NNHAAD)  is held on the first day of Spring.  It was initiated in 2007 and has been successful in promoting and educating Native people about HIV and AIDS.</a:t>
            </a:r>
          </a:p>
          <a:p>
            <a:endParaRPr lang="en-US" sz="1400" dirty="0" smtClean="0"/>
          </a:p>
          <a:p>
            <a:r>
              <a:rPr lang="en-US" dirty="0" smtClean="0"/>
              <a:t>On this day, we encourage all Native communities to plan events to promote HIV testing and continue education of HIV and AIDS.  It is also a day to honor those who are infected and affected by the disease, as well as to honor those who have passed as a result of AIDS related complications.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Impact of HIV/AIDS in</a:t>
            </a:r>
            <a:br>
              <a:rPr lang="en-US" dirty="0" smtClean="0"/>
            </a:br>
            <a:r>
              <a:rPr lang="en-US" dirty="0" smtClean="0"/>
              <a:t>Native Communities</a:t>
            </a:r>
            <a:endParaRPr lang="en-US" dirty="0"/>
          </a:p>
        </p:txBody>
      </p:sp>
      <p:sp>
        <p:nvSpPr>
          <p:cNvPr id="3" name="Content Placeholder 2"/>
          <p:cNvSpPr>
            <a:spLocks noGrp="1"/>
          </p:cNvSpPr>
          <p:nvPr>
            <p:ph idx="1"/>
          </p:nvPr>
        </p:nvSpPr>
        <p:spPr/>
        <p:txBody>
          <a:bodyPr/>
          <a:lstStyle/>
          <a:p>
            <a:pPr>
              <a:lnSpc>
                <a:spcPct val="80000"/>
              </a:lnSpc>
              <a:spcBef>
                <a:spcPct val="50000"/>
              </a:spcBef>
            </a:pPr>
            <a:r>
              <a:rPr lang="en-US" sz="2800" dirty="0" smtClean="0"/>
              <a:t>Historically, Native Communities have experienced higher rates of numerous health disparities than any other racial/ethnic group including HIV/AIDS.</a:t>
            </a:r>
          </a:p>
          <a:p>
            <a:pPr>
              <a:lnSpc>
                <a:spcPct val="80000"/>
              </a:lnSpc>
              <a:spcBef>
                <a:spcPct val="50000"/>
              </a:spcBef>
            </a:pPr>
            <a:r>
              <a:rPr lang="en-US" sz="2800" dirty="0" smtClean="0"/>
              <a:t>American Indians, Alaska Natives and Native Hawaiians are at a greater risk for HIV infection because of the co-factors that present both health and economic challenges.</a:t>
            </a:r>
          </a:p>
          <a:p>
            <a:pPr lvl="1">
              <a:lnSpc>
                <a:spcPct val="90000"/>
              </a:lnSpc>
              <a:spcBef>
                <a:spcPct val="50000"/>
              </a:spcBef>
            </a:pPr>
            <a:r>
              <a:rPr lang="en-US" sz="2000" dirty="0" smtClean="0">
                <a:solidFill>
                  <a:srgbClr val="A50021"/>
                </a:solidFill>
              </a:rPr>
              <a:t>These include sexually transmitted infections, poverty, alcohol abuse, intravenous drug use, and social co-risk factors (homophobia, mistrust/distrust, etc.)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IMPACT COMPARED TO OTHER ETHNIC GROUPS</a:t>
            </a:r>
            <a:endParaRPr lang="en-US" sz="3200" dirty="0"/>
          </a:p>
        </p:txBody>
      </p:sp>
      <p:sp>
        <p:nvSpPr>
          <p:cNvPr id="4" name="Content Placeholder 3"/>
          <p:cNvSpPr>
            <a:spLocks noGrp="1"/>
          </p:cNvSpPr>
          <p:nvPr>
            <p:ph idx="1"/>
          </p:nvPr>
        </p:nvSpPr>
        <p:spPr>
          <a:xfrm>
            <a:off x="533400" y="1676400"/>
            <a:ext cx="8229600" cy="4525963"/>
          </a:xfrm>
        </p:spPr>
        <p:txBody>
          <a:bodyPr>
            <a:normAutofit/>
          </a:bodyPr>
          <a:lstStyle/>
          <a:p>
            <a:r>
              <a:rPr lang="en-US" sz="2400" dirty="0" smtClean="0"/>
              <a:t>Native Hawaiians/Other Pacific Islanders (NHOPI) and American Indians/Alaska Natives (AI/AN) have the 3rd and 4th highest rate of new HIV infections, respectively. </a:t>
            </a:r>
            <a:r>
              <a:rPr lang="en-US" sz="2400" baseline="30000" dirty="0" smtClean="0"/>
              <a:t>1</a:t>
            </a:r>
          </a:p>
          <a:p>
            <a:r>
              <a:rPr lang="en-US" sz="2400" dirty="0" smtClean="0"/>
              <a:t>In 2008, the rate was 22.8 per 100,000 persons for NHOPIs and 11.9 per 100,000 for AI/ANs, compared to 73.7 for Black/African Americans, 25.0 for Hispanic/Latinos, 8.2 for Whites, and 7.2 for Asians.</a:t>
            </a:r>
            <a:r>
              <a:rPr lang="en-US" sz="2400" baseline="30000" dirty="0" smtClean="0"/>
              <a:t>1</a:t>
            </a:r>
          </a:p>
          <a:p>
            <a:r>
              <a:rPr lang="en-US" sz="2400" dirty="0" smtClean="0"/>
              <a:t>Of persons who were diagnosed with HIV, AI/ANs had the shortest overall survival time, with 87% living longer than 3 years.</a:t>
            </a:r>
            <a:endParaRPr lang="en-US" sz="2400" dirty="0"/>
          </a:p>
        </p:txBody>
      </p:sp>
      <p:sp>
        <p:nvSpPr>
          <p:cNvPr id="5" name="Footer Placeholder 4"/>
          <p:cNvSpPr>
            <a:spLocks noGrp="1"/>
          </p:cNvSpPr>
          <p:nvPr>
            <p:ph type="ftr" sz="quarter" idx="11"/>
          </p:nvPr>
        </p:nvSpPr>
        <p:spPr>
          <a:xfrm>
            <a:off x="609600" y="5867400"/>
            <a:ext cx="4343400" cy="365125"/>
          </a:xfrm>
        </p:spPr>
        <p:txBody>
          <a:bodyPr/>
          <a:lstStyle/>
          <a:p>
            <a:pPr algn="just"/>
            <a:r>
              <a:rPr lang="en-US" baseline="30000" dirty="0" smtClean="0"/>
              <a:t>1 </a:t>
            </a:r>
            <a:r>
              <a:rPr lang="en-US" sz="1100" dirty="0" smtClean="0"/>
              <a:t>Centers for Disease Control and Prevention.  HIV Surveillance Data Report 2008 (/hiv/topics/surveillance/resources/reports/); vol.20.  Published June 2010.  Accessed July 29, 2010.</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NNHAAD Facts:</a:t>
            </a:r>
            <a:endParaRPr lang="en-US" sz="3600" dirty="0"/>
          </a:p>
        </p:txBody>
      </p:sp>
      <p:sp>
        <p:nvSpPr>
          <p:cNvPr id="4" name="Text Placeholder 3"/>
          <p:cNvSpPr>
            <a:spLocks noGrp="1"/>
          </p:cNvSpPr>
          <p:nvPr>
            <p:ph type="body" idx="1"/>
          </p:nvPr>
        </p:nvSpPr>
        <p:spPr>
          <a:xfrm>
            <a:off x="381000" y="1828800"/>
            <a:ext cx="3811588" cy="639762"/>
          </a:xfrm>
        </p:spPr>
        <p:txBody>
          <a:bodyPr>
            <a:noAutofit/>
          </a:bodyPr>
          <a:lstStyle/>
          <a:p>
            <a:pPr algn="ctr"/>
            <a:r>
              <a:rPr lang="en-US" sz="1900" dirty="0" smtClean="0"/>
              <a:t>HIV/AIDS AMONG AMERICAN INDIANS AND ALASKA NATIVES POPULATIONS</a:t>
            </a:r>
            <a:endParaRPr lang="en-US" sz="1900" dirty="0"/>
          </a:p>
        </p:txBody>
      </p:sp>
      <p:sp>
        <p:nvSpPr>
          <p:cNvPr id="5" name="Content Placeholder 4"/>
          <p:cNvSpPr>
            <a:spLocks noGrp="1"/>
          </p:cNvSpPr>
          <p:nvPr>
            <p:ph sz="half" idx="2"/>
          </p:nvPr>
        </p:nvSpPr>
        <p:spPr>
          <a:xfrm>
            <a:off x="457200" y="2514600"/>
            <a:ext cx="4040188" cy="3722688"/>
          </a:xfrm>
        </p:spPr>
        <p:txBody>
          <a:bodyPr>
            <a:normAutofit/>
          </a:bodyPr>
          <a:lstStyle/>
          <a:p>
            <a:r>
              <a:rPr lang="en-US" sz="2000" dirty="0" smtClean="0"/>
              <a:t>Since the beginning of the epidemic through 2008, 3,629 American Indians/Alaska Natives (AI/AN) have been diagnosed with AIDS.</a:t>
            </a:r>
            <a:r>
              <a:rPr lang="en-US" sz="2000" baseline="30000" dirty="0" smtClean="0"/>
              <a:t>1</a:t>
            </a:r>
          </a:p>
          <a:p>
            <a:r>
              <a:rPr lang="en-US" sz="2000" dirty="0" smtClean="0"/>
              <a:t>1,847 AI/ANs with HIV/AIDS have passed away.</a:t>
            </a:r>
            <a:r>
              <a:rPr lang="en-US" sz="2000" baseline="30000" dirty="0" smtClean="0"/>
              <a:t>1</a:t>
            </a:r>
          </a:p>
          <a:p>
            <a:r>
              <a:rPr lang="en-US" sz="2000" dirty="0" smtClean="0"/>
              <a:t>In 2008, there were an estimated 2,306 AI/ANs living with HIV/AIDS – 1,650 men, 627 women and 29 children.</a:t>
            </a:r>
            <a:r>
              <a:rPr lang="en-US" sz="2000" baseline="30000" dirty="0" smtClean="0"/>
              <a:t>1</a:t>
            </a:r>
          </a:p>
          <a:p>
            <a:endParaRPr lang="en-US" dirty="0"/>
          </a:p>
        </p:txBody>
      </p:sp>
      <p:sp>
        <p:nvSpPr>
          <p:cNvPr id="6" name="Text Placeholder 5"/>
          <p:cNvSpPr>
            <a:spLocks noGrp="1"/>
          </p:cNvSpPr>
          <p:nvPr>
            <p:ph type="body" sz="quarter" idx="3"/>
          </p:nvPr>
        </p:nvSpPr>
        <p:spPr>
          <a:xfrm>
            <a:off x="4648200" y="1828800"/>
            <a:ext cx="4041775" cy="639762"/>
          </a:xfrm>
        </p:spPr>
        <p:txBody>
          <a:bodyPr>
            <a:noAutofit/>
          </a:bodyPr>
          <a:lstStyle/>
          <a:p>
            <a:pPr algn="ctr"/>
            <a:r>
              <a:rPr lang="en-US" sz="1900" dirty="0" smtClean="0"/>
              <a:t>HIV/AIDS AMONG NATIVE HAWAIIAN &amp; OTHER PACIFIC ISLANDER POPULATIONS</a:t>
            </a:r>
          </a:p>
        </p:txBody>
      </p:sp>
      <p:sp>
        <p:nvSpPr>
          <p:cNvPr id="7" name="Content Placeholder 6"/>
          <p:cNvSpPr>
            <a:spLocks noGrp="1"/>
          </p:cNvSpPr>
          <p:nvPr>
            <p:ph sz="quarter" idx="4"/>
          </p:nvPr>
        </p:nvSpPr>
        <p:spPr>
          <a:xfrm>
            <a:off x="4572000" y="2514600"/>
            <a:ext cx="4041775" cy="2884488"/>
          </a:xfrm>
        </p:spPr>
        <p:txBody>
          <a:bodyPr/>
          <a:lstStyle/>
          <a:p>
            <a:r>
              <a:rPr lang="en-US" sz="2000" dirty="0" smtClean="0"/>
              <a:t>830 Native Hawaiians/Other Pacific Islanders (NHOPI) have been diagnosed with AIDS.</a:t>
            </a:r>
            <a:r>
              <a:rPr lang="en-US" sz="2000" baseline="30000" dirty="0" smtClean="0"/>
              <a:t>1</a:t>
            </a:r>
          </a:p>
          <a:p>
            <a:r>
              <a:rPr lang="en-US" sz="2000" dirty="0" smtClean="0"/>
              <a:t>355 NHOPIs with HIV/AIDS have passed away.</a:t>
            </a:r>
            <a:r>
              <a:rPr lang="en-US" sz="2000" baseline="30000" dirty="0" smtClean="0"/>
              <a:t>1</a:t>
            </a:r>
          </a:p>
          <a:p>
            <a:r>
              <a:rPr lang="en-US" sz="2000" dirty="0" smtClean="0"/>
              <a:t>In 2008, there were an estimated 245 NHOPIs living with HIV/AIDS – 194 men and 51 women.</a:t>
            </a:r>
            <a:r>
              <a:rPr lang="en-US" sz="2000" baseline="30000" dirty="0" smtClean="0"/>
              <a:t>1</a:t>
            </a:r>
          </a:p>
          <a:p>
            <a:endParaRPr lang="en-US" dirty="0"/>
          </a:p>
        </p:txBody>
      </p:sp>
      <p:sp>
        <p:nvSpPr>
          <p:cNvPr id="8" name="Rectangle 7"/>
          <p:cNvSpPr/>
          <p:nvPr/>
        </p:nvSpPr>
        <p:spPr>
          <a:xfrm>
            <a:off x="2667000" y="5867400"/>
            <a:ext cx="4572000" cy="600164"/>
          </a:xfrm>
          <a:prstGeom prst="rect">
            <a:avLst/>
          </a:prstGeom>
        </p:spPr>
        <p:txBody>
          <a:bodyPr>
            <a:spAutoFit/>
          </a:bodyPr>
          <a:lstStyle/>
          <a:p>
            <a:pPr algn="just"/>
            <a:r>
              <a:rPr lang="en-US" sz="1100" baseline="30000" dirty="0" smtClean="0">
                <a:solidFill>
                  <a:schemeClr val="bg1">
                    <a:lumMod val="50000"/>
                  </a:schemeClr>
                </a:solidFill>
              </a:rPr>
              <a:t>1 </a:t>
            </a:r>
            <a:r>
              <a:rPr lang="en-US" sz="1100" dirty="0" smtClean="0">
                <a:solidFill>
                  <a:schemeClr val="bg1">
                    <a:lumMod val="50000"/>
                  </a:schemeClr>
                </a:solidFill>
              </a:rPr>
              <a:t>Centers for Disease Control and Prevention.  HIV Surveillance Data Report 2008 (/hiv/topics/surveillance/resources/reports/); vol.20.  Published June 2010.  Accessed July 29, 2010.</a:t>
            </a:r>
            <a:endParaRPr lang="en-US"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19200" y="1676400"/>
          <a:ext cx="6716232"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685800"/>
            <a:ext cx="8229600" cy="914400"/>
          </a:xfrm>
        </p:spPr>
        <p:txBody>
          <a:bodyPr/>
          <a:lstStyle/>
          <a:p>
            <a:r>
              <a:rPr lang="en-US" sz="2000" b="1" dirty="0" smtClean="0"/>
              <a:t>Number of New HIV</a:t>
            </a:r>
            <a:br>
              <a:rPr lang="en-US" sz="2000" b="1" dirty="0" smtClean="0"/>
            </a:br>
            <a:r>
              <a:rPr lang="en-US" sz="2000" b="1" dirty="0" smtClean="0"/>
              <a:t>and AIDS Diagnoses Annually</a:t>
            </a:r>
            <a:r>
              <a:rPr lang="en-US" b="1" dirty="0" smtClean="0"/>
              <a:t/>
            </a:r>
            <a:br>
              <a:rPr lang="en-US" b="1" dirty="0" smtClean="0"/>
            </a:br>
            <a:endParaRPr lang="en-US" dirty="0"/>
          </a:p>
        </p:txBody>
      </p:sp>
      <p:sp>
        <p:nvSpPr>
          <p:cNvPr id="4" name="Footer Placeholder 3"/>
          <p:cNvSpPr>
            <a:spLocks noGrp="1"/>
          </p:cNvSpPr>
          <p:nvPr>
            <p:ph type="ftr" sz="quarter" idx="11"/>
          </p:nvPr>
        </p:nvSpPr>
        <p:spPr>
          <a:xfrm>
            <a:off x="533400" y="5943600"/>
            <a:ext cx="4267200" cy="365125"/>
          </a:xfrm>
        </p:spPr>
        <p:txBody>
          <a:bodyPr/>
          <a:lstStyle/>
          <a:p>
            <a:pPr algn="just"/>
            <a:r>
              <a:rPr lang="en-US" sz="1100" dirty="0" smtClean="0"/>
              <a:t>Centers for Disease Control and Prevention.  HIV Surveillance Data Report 2008 (/hiv/topics/surveillance/resources/reports/); vol.20.  Published June 2010.  Accessed July 29, 2010.</a:t>
            </a:r>
            <a:endParaRPr lang="en-US"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200" dirty="0" smtClean="0"/>
              <a:t>HIV/AIDS AMONG</a:t>
            </a:r>
            <a:br>
              <a:rPr lang="en-US" sz="3200" dirty="0" smtClean="0"/>
            </a:br>
            <a:r>
              <a:rPr lang="en-US" sz="3200" dirty="0" smtClean="0"/>
              <a:t>NATIVE CHILDREN</a:t>
            </a:r>
            <a:endParaRPr lang="en-US" sz="3200" dirty="0"/>
          </a:p>
        </p:txBody>
      </p:sp>
      <p:sp>
        <p:nvSpPr>
          <p:cNvPr id="3" name="Content Placeholder 2"/>
          <p:cNvSpPr>
            <a:spLocks noGrp="1"/>
          </p:cNvSpPr>
          <p:nvPr>
            <p:ph idx="1"/>
          </p:nvPr>
        </p:nvSpPr>
        <p:spPr>
          <a:xfrm>
            <a:off x="609600" y="1905000"/>
            <a:ext cx="8229600" cy="3992563"/>
          </a:xfrm>
        </p:spPr>
        <p:txBody>
          <a:bodyPr>
            <a:normAutofit/>
          </a:bodyPr>
          <a:lstStyle/>
          <a:p>
            <a:r>
              <a:rPr lang="en-US" sz="2600" dirty="0" smtClean="0"/>
              <a:t>Since 2005, there have only been 3 American Indian/Alaska Native children under the age of 13 diagnosed with HIV.</a:t>
            </a:r>
            <a:r>
              <a:rPr lang="en-US" sz="2600" baseline="30000" dirty="0" smtClean="0"/>
              <a:t>1</a:t>
            </a:r>
          </a:p>
          <a:p>
            <a:r>
              <a:rPr lang="en-US" sz="2600" dirty="0" smtClean="0"/>
              <a:t>Since 2005, there has not been any Native Hawaiian or Other Pacific Island child diagnosed with HIV. </a:t>
            </a:r>
            <a:r>
              <a:rPr lang="en-US" sz="2600" baseline="30000" dirty="0" smtClean="0"/>
              <a:t>1</a:t>
            </a:r>
          </a:p>
          <a:p>
            <a:r>
              <a:rPr lang="en-US" sz="2600" dirty="0" smtClean="0"/>
              <a:t>Between 2005 and 2008, there was not been a single AIDS diagnosis among a Native child under the age of 13 years of age.</a:t>
            </a:r>
            <a:endParaRPr lang="en-US" sz="2600" dirty="0"/>
          </a:p>
        </p:txBody>
      </p:sp>
      <p:sp>
        <p:nvSpPr>
          <p:cNvPr id="4" name="Rectangle 3"/>
          <p:cNvSpPr/>
          <p:nvPr/>
        </p:nvSpPr>
        <p:spPr>
          <a:xfrm>
            <a:off x="914400" y="5791200"/>
            <a:ext cx="4572000" cy="600164"/>
          </a:xfrm>
          <a:prstGeom prst="rect">
            <a:avLst/>
          </a:prstGeom>
        </p:spPr>
        <p:txBody>
          <a:bodyPr>
            <a:spAutoFit/>
          </a:bodyPr>
          <a:lstStyle/>
          <a:p>
            <a:pPr algn="just"/>
            <a:r>
              <a:rPr lang="en-US" sz="1100" baseline="30000" dirty="0" smtClean="0">
                <a:solidFill>
                  <a:schemeClr val="bg1">
                    <a:lumMod val="50000"/>
                  </a:schemeClr>
                </a:solidFill>
              </a:rPr>
              <a:t>1 </a:t>
            </a:r>
            <a:r>
              <a:rPr lang="en-US" sz="1100" dirty="0" smtClean="0">
                <a:solidFill>
                  <a:schemeClr val="bg1">
                    <a:lumMod val="50000"/>
                  </a:schemeClr>
                </a:solidFill>
              </a:rPr>
              <a:t>Centers for Disease Control and Prevention.  HIV Surveillance Data Report 2008 (/hiv/topics/surveillance/resources/reports/); vol.20.  Published June 2010.  Accessed July 29, 2010.</a:t>
            </a:r>
            <a:endParaRPr lang="en-US"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IN TESTING EFFORTS</a:t>
            </a:r>
            <a:endParaRPr lang="en-US" dirty="0"/>
          </a:p>
        </p:txBody>
      </p:sp>
      <p:sp>
        <p:nvSpPr>
          <p:cNvPr id="5" name="Text Placeholder 4"/>
          <p:cNvSpPr>
            <a:spLocks noGrp="1"/>
          </p:cNvSpPr>
          <p:nvPr>
            <p:ph type="body" idx="1"/>
          </p:nvPr>
        </p:nvSpPr>
        <p:spPr>
          <a:xfrm>
            <a:off x="457200" y="1371600"/>
            <a:ext cx="8153400" cy="639762"/>
          </a:xfrm>
        </p:spPr>
        <p:txBody>
          <a:bodyPr>
            <a:normAutofit fontScale="77500" lnSpcReduction="20000"/>
          </a:bodyPr>
          <a:lstStyle/>
          <a:p>
            <a:pPr algn="ctr"/>
            <a:r>
              <a:rPr lang="en-US" dirty="0" smtClean="0"/>
              <a:t>Percentage of Expecting Mothers Receiving Prenatal HIV Screenings</a:t>
            </a:r>
          </a:p>
          <a:p>
            <a:pPr algn="ctr"/>
            <a:r>
              <a:rPr lang="en-US" dirty="0" smtClean="0"/>
              <a:t>by IHS Annually </a:t>
            </a:r>
            <a:endParaRPr lang="en-US" dirty="0"/>
          </a:p>
        </p:txBody>
      </p:sp>
      <p:graphicFrame>
        <p:nvGraphicFramePr>
          <p:cNvPr id="4" name="Object 5"/>
          <p:cNvGraphicFramePr>
            <a:graphicFrameLocks noGrp="1"/>
          </p:cNvGraphicFramePr>
          <p:nvPr>
            <p:ph sz="half" idx="2"/>
          </p:nvPr>
        </p:nvGraphicFramePr>
        <p:xfrm>
          <a:off x="1219200" y="1905000"/>
          <a:ext cx="73914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p:cNvSpPr>
            <a:spLocks noGrp="1"/>
          </p:cNvSpPr>
          <p:nvPr>
            <p:ph type="ftr" sz="quarter" idx="11"/>
          </p:nvPr>
        </p:nvSpPr>
        <p:spPr>
          <a:xfrm>
            <a:off x="228600" y="5943600"/>
            <a:ext cx="5715000" cy="457200"/>
          </a:xfrm>
        </p:spPr>
        <p:txBody>
          <a:bodyPr/>
          <a:lstStyle/>
          <a:p>
            <a:pPr algn="just"/>
            <a:r>
              <a:rPr lang="en-US" sz="1100" dirty="0" smtClean="0"/>
              <a:t>L. Neel (personal communication, August 5, 2010).  US Department of Health and Human Services, Indian Health Service, Office of Clinical and Preventative Services, Division of Clinical and Community Services, HIV/AIDS Program.  Collated from internal reports.</a:t>
            </a:r>
            <a:endParaRPr lang="en-US" sz="1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2106</TotalTime>
  <Words>962</Words>
  <Application>Microsoft Office PowerPoint</Application>
  <PresentationFormat>On-screen Show (4:3)</PresentationFormat>
  <Paragraphs>108</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National native HIV/AIDS Awareness Day </vt:lpstr>
      <vt:lpstr>… A CELEBRATION OF LIFE</vt:lpstr>
      <vt:lpstr>About NNHAAD</vt:lpstr>
      <vt:lpstr>Impact of HIV/AIDS in Native Communities</vt:lpstr>
      <vt:lpstr>IMPACT COMPARED TO OTHER ETHNIC GROUPS</vt:lpstr>
      <vt:lpstr>NNHAAD Facts:</vt:lpstr>
      <vt:lpstr>Number of New HIV and AIDS Diagnoses Annually </vt:lpstr>
      <vt:lpstr>HIV/AIDS AMONG NATIVE CHILDREN</vt:lpstr>
      <vt:lpstr>INCREASE IN TESTING EFFORTS</vt:lpstr>
      <vt:lpstr>INCREASE IN TESTING EFFORTS</vt:lpstr>
      <vt:lpstr>A Celebration of Life: Events Across the Nation</vt:lpstr>
      <vt:lpstr>A Celebration of Life: Events Across the Nation</vt:lpstr>
      <vt:lpstr>“What you Can do in your community…”</vt:lpstr>
      <vt:lpstr>NNHAAD Products</vt:lpstr>
      <vt:lpstr>NNHAAD Products</vt:lpstr>
      <vt:lpstr>Other Awareness Days</vt:lpstr>
      <vt:lpstr>Resources</vt:lpstr>
      <vt:lpstr>Additional Resources</vt:lpstr>
    </vt:vector>
  </TitlesOfParts>
  <Company>Colorado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native HIV/AIDS Awareness Day </dc:title>
  <dc:creator>aisrael</dc:creator>
  <cp:lastModifiedBy>AISRAEL</cp:lastModifiedBy>
  <cp:revision>200</cp:revision>
  <dcterms:created xsi:type="dcterms:W3CDTF">2009-08-24T16:10:33Z</dcterms:created>
  <dcterms:modified xsi:type="dcterms:W3CDTF">2011-03-09T23:01:58Z</dcterms:modified>
</cp:coreProperties>
</file>