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4"/>
  </p:handoutMasterIdLst>
  <p:sldIdLst>
    <p:sldId id="256" r:id="rId2"/>
    <p:sldId id="258" r:id="rId3"/>
    <p:sldId id="267" r:id="rId4"/>
    <p:sldId id="259" r:id="rId5"/>
    <p:sldId id="260" r:id="rId6"/>
    <p:sldId id="261" r:id="rId7"/>
    <p:sldId id="266" r:id="rId8"/>
    <p:sldId id="257" r:id="rId9"/>
    <p:sldId id="265" r:id="rId10"/>
    <p:sldId id="262" r:id="rId11"/>
    <p:sldId id="263" r:id="rId12"/>
    <p:sldId id="26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C97"/>
    <a:srgbClr val="0000FF"/>
    <a:srgbClr val="FFEECD"/>
    <a:srgbClr val="FFF5E1"/>
    <a:srgbClr val="EB9F1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513" autoAdjust="0"/>
    <p:restoredTop sz="94660"/>
  </p:normalViewPr>
  <p:slideViewPr>
    <p:cSldViewPr>
      <p:cViewPr>
        <p:scale>
          <a:sx n="75" d="100"/>
          <a:sy n="75" d="100"/>
        </p:scale>
        <p:origin x="-1122" y="-972"/>
      </p:cViewPr>
      <p:guideLst>
        <p:guide orient="horz" pos="2160"/>
        <p:guide pos="2880"/>
      </p:guideLst>
    </p:cSldViewPr>
  </p:slideViewPr>
  <p:notesTextViewPr>
    <p:cViewPr>
      <p:scale>
        <a:sx n="100" d="100"/>
        <a:sy n="100" d="100"/>
      </p:scale>
      <p:origin x="0" y="0"/>
    </p:cViewPr>
  </p:notesTextViewPr>
  <p:notesViewPr>
    <p:cSldViewPr>
      <p:cViewPr varScale="1">
        <p:scale>
          <a:sx n="98" d="100"/>
          <a:sy n="98" d="100"/>
        </p:scale>
        <p:origin x="-3564"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87C608-72B2-4337-9D5E-42904DD46B0F}" type="datetimeFigureOut">
              <a:rPr lang="en-US" smtClean="0"/>
              <a:pPr/>
              <a:t>1/29/2010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B822101-D4A4-475A-800F-A55E6B5BEAD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effectLst>
                  <a:outerShdw blurRad="38100" dist="38100" dir="2700000" algn="tl">
                    <a:srgbClr val="000000">
                      <a:alpha val="43137"/>
                    </a:srgbClr>
                  </a:outerShdw>
                </a:effectLst>
                <a:latin typeface="Copperplate Gothic Bold"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F8731438-7543-4286-BA6A-FDC89907F927}" type="datetimeFigureOut">
              <a:rPr lang="en-US" smtClean="0"/>
              <a:pPr/>
              <a:t>1/29/2010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C239-6824-42B2-9FB9-5F18181926A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731438-7543-4286-BA6A-FDC89907F927}" type="datetimeFigureOut">
              <a:rPr lang="en-US" smtClean="0"/>
              <a:pPr/>
              <a:t>1/29/2010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C239-6824-42B2-9FB9-5F18181926A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731438-7543-4286-BA6A-FDC89907F927}" type="datetimeFigureOut">
              <a:rPr lang="en-US" smtClean="0"/>
              <a:pPr/>
              <a:t>1/29/2010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C239-6824-42B2-9FB9-5F18181926A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722437"/>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8731438-7543-4286-BA6A-FDC89907F927}" type="datetimeFigureOut">
              <a:rPr lang="en-US" smtClean="0"/>
              <a:pPr/>
              <a:t>1/29/2010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C239-6824-42B2-9FB9-5F18181926A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731438-7543-4286-BA6A-FDC89907F927}" type="datetimeFigureOut">
              <a:rPr lang="en-US" smtClean="0"/>
              <a:pPr/>
              <a:t>1/29/2010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C239-6824-42B2-9FB9-5F18181926A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224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7224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731438-7543-4286-BA6A-FDC89907F927}" type="datetimeFigureOut">
              <a:rPr lang="en-US" smtClean="0"/>
              <a:pPr/>
              <a:t>1/29/2010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FC239-6824-42B2-9FB9-5F18181926A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200">
                <a:latin typeface="Copperplate Gothic Bold"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6573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971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6573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971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731438-7543-4286-BA6A-FDC89907F927}" type="datetimeFigureOut">
              <a:rPr lang="en-US" smtClean="0"/>
              <a:pPr/>
              <a:t>1/29/2010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3FC239-6824-42B2-9FB9-5F18181926A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731438-7543-4286-BA6A-FDC89907F927}" type="datetimeFigureOut">
              <a:rPr lang="en-US" smtClean="0"/>
              <a:pPr/>
              <a:t>1/29/2010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3FC239-6824-42B2-9FB9-5F18181926A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731438-7543-4286-BA6A-FDC89907F927}" type="datetimeFigureOut">
              <a:rPr lang="en-US" smtClean="0"/>
              <a:pPr/>
              <a:t>1/29/2010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3FC239-6824-42B2-9FB9-5F18181926A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731438-7543-4286-BA6A-FDC89907F927}" type="datetimeFigureOut">
              <a:rPr lang="en-US" smtClean="0"/>
              <a:pPr/>
              <a:t>1/29/2010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FC239-6824-42B2-9FB9-5F18181926A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731438-7543-4286-BA6A-FDC89907F927}" type="datetimeFigureOut">
              <a:rPr lang="en-US" smtClean="0"/>
              <a:pPr/>
              <a:t>1/29/2010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FC239-6824-42B2-9FB9-5F18181926A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731438-7543-4286-BA6A-FDC89907F927}" type="datetimeFigureOut">
              <a:rPr lang="en-US" smtClean="0"/>
              <a:pPr/>
              <a:t>1/29/2010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3FC239-6824-42B2-9FB9-5F18181926A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3600" kern="1200">
          <a:solidFill>
            <a:schemeClr val="tx1"/>
          </a:solidFill>
          <a:effectLst>
            <a:outerShdw blurRad="38100" dist="38100" dir="2700000" algn="tl">
              <a:srgbClr val="000000">
                <a:alpha val="43137"/>
              </a:srgbClr>
            </a:outerShdw>
          </a:effectLst>
          <a:latin typeface="Copperplate Gothic Bold"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amhsa.gov/" TargetMode="External"/><Relationship Id="rId2" Type="http://schemas.openxmlformats.org/officeDocument/2006/relationships/hyperlink" Target="http://www.cdc.gov/" TargetMode="External"/><Relationship Id="rId1" Type="http://schemas.openxmlformats.org/officeDocument/2006/relationships/slideLayout" Target="../slideLayouts/slideLayout2.xml"/><Relationship Id="rId4" Type="http://schemas.openxmlformats.org/officeDocument/2006/relationships/hyperlink" Target="http://www.hivtest.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11.gif"/><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1392466"/>
            <a:ext cx="7924800" cy="1862048"/>
          </a:xfrm>
          <a:prstGeom prst="rect">
            <a:avLst/>
          </a:prstGeom>
          <a:noFill/>
        </p:spPr>
        <p:txBody>
          <a:bodyPr wrap="square" rtlCol="0">
            <a:spAutoFit/>
          </a:bodyPr>
          <a:lstStyle/>
          <a:p>
            <a:pPr algn="ctr"/>
            <a:r>
              <a:rPr lang="en-US" sz="11500" dirty="0" smtClean="0">
                <a:solidFill>
                  <a:srgbClr val="FFDC97"/>
                </a:solidFill>
                <a:latin typeface="Copperplate Gothic Bold" pitchFamily="34" charset="0"/>
              </a:rPr>
              <a:t>NNHAAD</a:t>
            </a:r>
            <a:endParaRPr lang="en-US" sz="11500" dirty="0">
              <a:solidFill>
                <a:srgbClr val="FFDC97"/>
              </a:solidFill>
              <a:latin typeface="Copperplate Gothic Bold" pitchFamily="34" charset="0"/>
            </a:endParaRPr>
          </a:p>
        </p:txBody>
      </p:sp>
      <p:sp>
        <p:nvSpPr>
          <p:cNvPr id="4" name="TextBox 3"/>
          <p:cNvSpPr txBox="1"/>
          <p:nvPr/>
        </p:nvSpPr>
        <p:spPr>
          <a:xfrm>
            <a:off x="1600200" y="4092714"/>
            <a:ext cx="5943600" cy="707886"/>
          </a:xfrm>
          <a:prstGeom prst="rect">
            <a:avLst/>
          </a:prstGeom>
          <a:noFill/>
        </p:spPr>
        <p:txBody>
          <a:bodyPr wrap="square" rtlCol="0">
            <a:spAutoFit/>
          </a:bodyPr>
          <a:lstStyle/>
          <a:p>
            <a:pPr algn="ctr"/>
            <a:r>
              <a:rPr lang="en-US" sz="4000" b="1" dirty="0" smtClean="0">
                <a:solidFill>
                  <a:schemeClr val="accent2">
                    <a:lumMod val="75000"/>
                  </a:schemeClr>
                </a:solidFill>
                <a:latin typeface="Calibri" pitchFamily="34" charset="0"/>
              </a:rPr>
              <a:t>March 20</a:t>
            </a:r>
            <a:r>
              <a:rPr lang="en-US" sz="4000" b="1" baseline="30000" dirty="0" smtClean="0">
                <a:solidFill>
                  <a:schemeClr val="accent2">
                    <a:lumMod val="75000"/>
                  </a:schemeClr>
                </a:solidFill>
                <a:latin typeface="Calibri" pitchFamily="34" charset="0"/>
              </a:rPr>
              <a:t>th</a:t>
            </a:r>
            <a:r>
              <a:rPr lang="en-US" sz="4000" b="1" dirty="0" smtClean="0">
                <a:solidFill>
                  <a:schemeClr val="accent2">
                    <a:lumMod val="75000"/>
                  </a:schemeClr>
                </a:solidFill>
                <a:latin typeface="Calibri" pitchFamily="34" charset="0"/>
              </a:rPr>
              <a:t> 2010</a:t>
            </a:r>
            <a:endParaRPr lang="en-US" sz="4000" b="1" dirty="0">
              <a:solidFill>
                <a:schemeClr val="accent2">
                  <a:lumMod val="75000"/>
                </a:schemeClr>
              </a:solidFill>
              <a:latin typeface="Calibri" pitchFamily="34" charset="0"/>
            </a:endParaRPr>
          </a:p>
        </p:txBody>
      </p:sp>
      <p:sp>
        <p:nvSpPr>
          <p:cNvPr id="2" name="Title 1"/>
          <p:cNvSpPr>
            <a:spLocks noGrp="1"/>
          </p:cNvSpPr>
          <p:nvPr>
            <p:ph type="ctrTitle"/>
          </p:nvPr>
        </p:nvSpPr>
        <p:spPr>
          <a:xfrm>
            <a:off x="685800" y="2416314"/>
            <a:ext cx="7772400" cy="1470025"/>
          </a:xfrm>
          <a:effectLst>
            <a:outerShdw blurRad="50800" dist="38100" dir="5400000" algn="t" rotWithShape="0">
              <a:prstClr val="black">
                <a:alpha val="40000"/>
              </a:prstClr>
            </a:outerShdw>
          </a:effectLst>
        </p:spPr>
        <p:txBody>
          <a:bodyPr/>
          <a:lstStyle/>
          <a:p>
            <a:r>
              <a:rPr lang="en-US" dirty="0" smtClean="0">
                <a:solidFill>
                  <a:srgbClr val="EB9F15"/>
                </a:solidFill>
              </a:rPr>
              <a:t>National native HIV/AIDS Awareness Day </a:t>
            </a:r>
            <a:endParaRPr lang="en-US" dirty="0">
              <a:solidFill>
                <a:srgbClr val="EB9F15"/>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Awareness Days</a:t>
            </a:r>
            <a:endParaRPr lang="en-US" dirty="0"/>
          </a:p>
        </p:txBody>
      </p:sp>
      <p:sp>
        <p:nvSpPr>
          <p:cNvPr id="3" name="Content Placeholder 2"/>
          <p:cNvSpPr>
            <a:spLocks noGrp="1"/>
          </p:cNvSpPr>
          <p:nvPr>
            <p:ph idx="1"/>
          </p:nvPr>
        </p:nvSpPr>
        <p:spPr/>
        <p:txBody>
          <a:bodyPr>
            <a:noAutofit/>
          </a:bodyPr>
          <a:lstStyle/>
          <a:p>
            <a:pPr>
              <a:lnSpc>
                <a:spcPct val="90000"/>
              </a:lnSpc>
              <a:spcBef>
                <a:spcPct val="75000"/>
              </a:spcBef>
            </a:pPr>
            <a:r>
              <a:rPr lang="en-US" sz="1600" u="sng" dirty="0" smtClean="0"/>
              <a:t>February 7</a:t>
            </a:r>
            <a:br>
              <a:rPr lang="en-US" sz="1600" u="sng" dirty="0" smtClean="0"/>
            </a:br>
            <a:r>
              <a:rPr lang="en-US" sz="1600" dirty="0" smtClean="0"/>
              <a:t>National Black HIV/AIDS Awareness Day</a:t>
            </a:r>
          </a:p>
          <a:p>
            <a:pPr>
              <a:lnSpc>
                <a:spcPct val="90000"/>
              </a:lnSpc>
              <a:spcBef>
                <a:spcPct val="75000"/>
              </a:spcBef>
            </a:pPr>
            <a:r>
              <a:rPr lang="en-US" sz="1600" u="sng" dirty="0" smtClean="0"/>
              <a:t>March 10</a:t>
            </a:r>
            <a:br>
              <a:rPr lang="en-US" sz="1600" u="sng" dirty="0" smtClean="0"/>
            </a:br>
            <a:r>
              <a:rPr lang="en-US" sz="1600" dirty="0" smtClean="0"/>
              <a:t>National Women &amp; Girls HIV/AIDS Awareness Day</a:t>
            </a:r>
            <a:endParaRPr lang="en-US" sz="1600" u="sng" dirty="0" smtClean="0"/>
          </a:p>
          <a:p>
            <a:pPr>
              <a:lnSpc>
                <a:spcPct val="90000"/>
              </a:lnSpc>
              <a:spcBef>
                <a:spcPct val="75000"/>
              </a:spcBef>
            </a:pPr>
            <a:r>
              <a:rPr lang="en-US" sz="1600" u="sng" dirty="0" smtClean="0"/>
              <a:t>May 18</a:t>
            </a:r>
            <a:br>
              <a:rPr lang="en-US" sz="1600" u="sng" dirty="0" smtClean="0"/>
            </a:br>
            <a:r>
              <a:rPr lang="en-US" sz="1600" dirty="0" smtClean="0"/>
              <a:t>HIV Vaccine Awareness Day</a:t>
            </a:r>
            <a:endParaRPr lang="en-US" sz="1600" u="sng" dirty="0" smtClean="0"/>
          </a:p>
          <a:p>
            <a:pPr>
              <a:lnSpc>
                <a:spcPct val="90000"/>
              </a:lnSpc>
              <a:spcBef>
                <a:spcPct val="75000"/>
              </a:spcBef>
            </a:pPr>
            <a:r>
              <a:rPr lang="en-US" sz="1600" u="sng" dirty="0" smtClean="0"/>
              <a:t>May 19</a:t>
            </a:r>
            <a:br>
              <a:rPr lang="en-US" sz="1600" u="sng" dirty="0" smtClean="0"/>
            </a:br>
            <a:r>
              <a:rPr lang="en-US" sz="1600" dirty="0" smtClean="0"/>
              <a:t>National Asian &amp; Pacific Islander HIV/AIDS Awareness Day</a:t>
            </a:r>
            <a:endParaRPr lang="en-US" sz="1600" u="sng" dirty="0" smtClean="0"/>
          </a:p>
          <a:p>
            <a:pPr>
              <a:lnSpc>
                <a:spcPct val="90000"/>
              </a:lnSpc>
              <a:spcBef>
                <a:spcPct val="75000"/>
              </a:spcBef>
            </a:pPr>
            <a:r>
              <a:rPr lang="en-US" sz="1600" u="sng" dirty="0" smtClean="0"/>
              <a:t>June 8</a:t>
            </a:r>
            <a:br>
              <a:rPr lang="en-US" sz="1600" u="sng" dirty="0" smtClean="0"/>
            </a:br>
            <a:r>
              <a:rPr lang="en-US" sz="1600" dirty="0" smtClean="0"/>
              <a:t>Caribbean American HIV/AIDS Awareness Day</a:t>
            </a:r>
            <a:endParaRPr lang="en-US" sz="1600" u="sng" dirty="0" smtClean="0"/>
          </a:p>
          <a:p>
            <a:pPr>
              <a:lnSpc>
                <a:spcPct val="90000"/>
              </a:lnSpc>
              <a:spcBef>
                <a:spcPct val="75000"/>
              </a:spcBef>
            </a:pPr>
            <a:r>
              <a:rPr lang="en-US" sz="1600" u="sng" dirty="0" smtClean="0"/>
              <a:t>June 27</a:t>
            </a:r>
            <a:br>
              <a:rPr lang="en-US" sz="1600" u="sng" dirty="0" smtClean="0"/>
            </a:br>
            <a:r>
              <a:rPr lang="en-US" sz="1600" dirty="0" smtClean="0"/>
              <a:t>National HIV Testing Day</a:t>
            </a:r>
            <a:endParaRPr lang="en-US" sz="1600" u="sng" dirty="0" smtClean="0"/>
          </a:p>
          <a:p>
            <a:pPr>
              <a:lnSpc>
                <a:spcPct val="90000"/>
              </a:lnSpc>
              <a:spcBef>
                <a:spcPct val="75000"/>
              </a:spcBef>
            </a:pPr>
            <a:r>
              <a:rPr lang="en-US" sz="1600" u="sng" dirty="0" smtClean="0"/>
              <a:t>October 15</a:t>
            </a:r>
            <a:br>
              <a:rPr lang="en-US" sz="1600" u="sng" dirty="0" smtClean="0"/>
            </a:br>
            <a:r>
              <a:rPr lang="en-US" sz="1600" dirty="0" smtClean="0"/>
              <a:t>National Latino AIDS Awareness Day</a:t>
            </a:r>
            <a:endParaRPr lang="en-US" sz="1600" u="sng" dirty="0" smtClean="0"/>
          </a:p>
          <a:p>
            <a:pPr>
              <a:lnSpc>
                <a:spcPct val="90000"/>
              </a:lnSpc>
              <a:spcBef>
                <a:spcPct val="75000"/>
              </a:spcBef>
            </a:pPr>
            <a:r>
              <a:rPr lang="en-US" sz="1600" u="sng" dirty="0" smtClean="0"/>
              <a:t>December 1</a:t>
            </a:r>
            <a:br>
              <a:rPr lang="en-US" sz="1600" u="sng" dirty="0" smtClean="0"/>
            </a:br>
            <a:r>
              <a:rPr lang="en-US" sz="1600" dirty="0" smtClean="0"/>
              <a:t>World AIDS Day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152400" y="1798637"/>
            <a:ext cx="8839200" cy="4525963"/>
          </a:xfrm>
        </p:spPr>
        <p:txBody>
          <a:bodyPr>
            <a:normAutofit lnSpcReduction="10000"/>
          </a:bodyPr>
          <a:lstStyle/>
          <a:p>
            <a:pPr algn="ctr">
              <a:spcBef>
                <a:spcPts val="0"/>
              </a:spcBef>
              <a:buNone/>
            </a:pPr>
            <a:r>
              <a:rPr lang="en-US" sz="2200" dirty="0" smtClean="0"/>
              <a:t>Commitment to Action for 7</a:t>
            </a:r>
            <a:r>
              <a:rPr lang="en-US" sz="2200" baseline="30000" dirty="0" smtClean="0"/>
              <a:t>th</a:t>
            </a:r>
            <a:r>
              <a:rPr lang="en-US" sz="2200" dirty="0" smtClean="0"/>
              <a:t>-Generation Awareness &amp; Education [CA7AE]: </a:t>
            </a:r>
          </a:p>
          <a:p>
            <a:pPr algn="ctr">
              <a:spcBef>
                <a:spcPts val="0"/>
              </a:spcBef>
              <a:buNone/>
            </a:pPr>
            <a:r>
              <a:rPr lang="en-US" sz="2200" dirty="0" smtClean="0"/>
              <a:t>HIV/AIDS Prevention Project</a:t>
            </a:r>
            <a:br>
              <a:rPr lang="en-US" sz="2200" dirty="0" smtClean="0"/>
            </a:br>
            <a:r>
              <a:rPr lang="en-US" sz="2200" dirty="0" smtClean="0"/>
              <a:t>(800) 642-0273</a:t>
            </a:r>
          </a:p>
          <a:p>
            <a:pPr algn="ctr">
              <a:spcBef>
                <a:spcPts val="0"/>
              </a:spcBef>
              <a:buNone/>
            </a:pPr>
            <a:r>
              <a:rPr lang="en-US" sz="2200" dirty="0" smtClean="0"/>
              <a:t>www.happ.colostate.edu</a:t>
            </a:r>
          </a:p>
          <a:p>
            <a:pPr algn="ctr">
              <a:spcBef>
                <a:spcPts val="0"/>
              </a:spcBef>
              <a:buNone/>
            </a:pPr>
            <a:endParaRPr lang="en-US" sz="2200" dirty="0" smtClean="0"/>
          </a:p>
          <a:p>
            <a:pPr algn="ctr">
              <a:spcBef>
                <a:spcPts val="0"/>
              </a:spcBef>
              <a:buNone/>
            </a:pPr>
            <a:endParaRPr lang="en-US" sz="2200" dirty="0" smtClean="0"/>
          </a:p>
          <a:p>
            <a:pPr algn="ctr">
              <a:spcBef>
                <a:spcPts val="0"/>
              </a:spcBef>
              <a:buNone/>
            </a:pPr>
            <a:r>
              <a:rPr lang="en-US" sz="2200" dirty="0" smtClean="0"/>
              <a:t>Inter Tribal Council of Arizona, Inc. [ITCA]</a:t>
            </a:r>
            <a:br>
              <a:rPr lang="en-US" sz="2200" dirty="0" smtClean="0"/>
            </a:br>
            <a:r>
              <a:rPr lang="en-US" sz="2200" dirty="0" smtClean="0"/>
              <a:t>(602) 258-4822</a:t>
            </a:r>
          </a:p>
          <a:p>
            <a:pPr algn="ctr">
              <a:spcBef>
                <a:spcPts val="0"/>
              </a:spcBef>
              <a:buNone/>
            </a:pPr>
            <a:r>
              <a:rPr lang="en-US" sz="2200" dirty="0" smtClean="0"/>
              <a:t>www.itcaonline.com</a:t>
            </a:r>
          </a:p>
          <a:p>
            <a:pPr algn="ctr">
              <a:spcBef>
                <a:spcPts val="0"/>
              </a:spcBef>
              <a:buNone/>
            </a:pPr>
            <a:endParaRPr lang="en-US" sz="2200" dirty="0" smtClean="0"/>
          </a:p>
          <a:p>
            <a:pPr algn="ctr">
              <a:spcBef>
                <a:spcPts val="0"/>
              </a:spcBef>
              <a:buNone/>
            </a:pPr>
            <a:endParaRPr lang="en-US" sz="2200" dirty="0" smtClean="0"/>
          </a:p>
          <a:p>
            <a:pPr algn="ctr">
              <a:spcBef>
                <a:spcPts val="0"/>
              </a:spcBef>
              <a:buNone/>
            </a:pPr>
            <a:r>
              <a:rPr lang="en-US" sz="2200" dirty="0" smtClean="0"/>
              <a:t>National Native American AIDS Prevention Center [NNAAPC]</a:t>
            </a:r>
          </a:p>
          <a:p>
            <a:pPr algn="ctr">
              <a:spcBef>
                <a:spcPts val="0"/>
              </a:spcBef>
              <a:buNone/>
            </a:pPr>
            <a:r>
              <a:rPr lang="en-US" sz="2200" dirty="0" smtClean="0"/>
              <a:t>(720) 382-2244</a:t>
            </a:r>
          </a:p>
          <a:p>
            <a:pPr algn="ctr">
              <a:spcBef>
                <a:spcPts val="0"/>
              </a:spcBef>
              <a:buNone/>
            </a:pPr>
            <a:r>
              <a:rPr lang="en-US" sz="2200" dirty="0" smtClean="0"/>
              <a:t>www.nnaapc.org</a:t>
            </a:r>
            <a:endParaRPr lang="en-US" sz="2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a:t>
            </a:r>
            <a:endParaRPr lang="en-US" dirty="0"/>
          </a:p>
        </p:txBody>
      </p:sp>
      <p:sp>
        <p:nvSpPr>
          <p:cNvPr id="3" name="Content Placeholder 2"/>
          <p:cNvSpPr>
            <a:spLocks noGrp="1"/>
          </p:cNvSpPr>
          <p:nvPr>
            <p:ph idx="1"/>
          </p:nvPr>
        </p:nvSpPr>
        <p:spPr>
          <a:xfrm>
            <a:off x="0" y="1600200"/>
            <a:ext cx="9144000" cy="5029200"/>
          </a:xfrm>
        </p:spPr>
        <p:txBody>
          <a:bodyPr>
            <a:normAutofit fontScale="55000" lnSpcReduction="20000"/>
          </a:bodyPr>
          <a:lstStyle/>
          <a:p>
            <a:pPr algn="ctr">
              <a:lnSpc>
                <a:spcPct val="120000"/>
              </a:lnSpc>
              <a:spcBef>
                <a:spcPts val="600"/>
              </a:spcBef>
              <a:buNone/>
              <a:defRPr/>
            </a:pPr>
            <a:r>
              <a:rPr lang="en-US" dirty="0" smtClean="0"/>
              <a:t>Centers for Disease Control and Prevention (CDC): </a:t>
            </a:r>
            <a:r>
              <a:rPr lang="en-US" dirty="0" smtClean="0">
                <a:solidFill>
                  <a:schemeClr val="accent5">
                    <a:lumMod val="50000"/>
                  </a:schemeClr>
                </a:solidFill>
                <a:hlinkClick r:id="rId2"/>
              </a:rPr>
              <a:t>www.cdc.gov</a:t>
            </a:r>
            <a:endParaRPr lang="en-US" dirty="0" smtClean="0">
              <a:solidFill>
                <a:schemeClr val="accent5">
                  <a:lumMod val="50000"/>
                </a:schemeClr>
              </a:solidFill>
            </a:endParaRPr>
          </a:p>
          <a:p>
            <a:pPr algn="ctr">
              <a:lnSpc>
                <a:spcPct val="120000"/>
              </a:lnSpc>
              <a:spcBef>
                <a:spcPts val="600"/>
              </a:spcBef>
              <a:buNone/>
              <a:defRPr/>
            </a:pPr>
            <a:r>
              <a:rPr lang="en-US" dirty="0" smtClean="0"/>
              <a:t>Substance Abuse and Mental Health Service Administration (SAMHSA) - MAI: </a:t>
            </a:r>
            <a:r>
              <a:rPr lang="en-US" dirty="0" smtClean="0">
                <a:hlinkClick r:id="rId3"/>
              </a:rPr>
              <a:t>www.samhsa.gov</a:t>
            </a:r>
            <a:endParaRPr lang="en-US" dirty="0" smtClean="0"/>
          </a:p>
          <a:p>
            <a:pPr algn="ctr">
              <a:lnSpc>
                <a:spcPct val="120000"/>
              </a:lnSpc>
              <a:spcBef>
                <a:spcPts val="600"/>
              </a:spcBef>
              <a:buNone/>
              <a:defRPr/>
            </a:pPr>
            <a:endParaRPr lang="en-US" dirty="0" smtClean="0"/>
          </a:p>
          <a:p>
            <a:pPr algn="ctr">
              <a:lnSpc>
                <a:spcPct val="120000"/>
              </a:lnSpc>
              <a:spcBef>
                <a:spcPts val="600"/>
              </a:spcBef>
              <a:buNone/>
              <a:defRPr/>
            </a:pPr>
            <a:r>
              <a:rPr lang="en-US" dirty="0" smtClean="0"/>
              <a:t>Find </a:t>
            </a:r>
            <a:r>
              <a:rPr lang="en-US" dirty="0" smtClean="0"/>
              <a:t>a local testing site at: </a:t>
            </a:r>
            <a:r>
              <a:rPr lang="en-US" u="sng" dirty="0" smtClean="0">
                <a:solidFill>
                  <a:schemeClr val="accent5">
                    <a:lumMod val="50000"/>
                  </a:schemeClr>
                </a:solidFill>
                <a:hlinkClick r:id="rId4"/>
              </a:rPr>
              <a:t>http://www.hivtest.org</a:t>
            </a:r>
            <a:endParaRPr lang="en-US" u="sng" dirty="0" smtClean="0">
              <a:solidFill>
                <a:schemeClr val="accent5">
                  <a:lumMod val="50000"/>
                </a:schemeClr>
              </a:solidFill>
            </a:endParaRPr>
          </a:p>
          <a:p>
            <a:pPr algn="ctr">
              <a:lnSpc>
                <a:spcPct val="120000"/>
              </a:lnSpc>
              <a:spcBef>
                <a:spcPts val="600"/>
              </a:spcBef>
              <a:buNone/>
              <a:defRPr/>
            </a:pPr>
            <a:endParaRPr lang="en-US" u="sng" dirty="0" smtClean="0">
              <a:solidFill>
                <a:schemeClr val="accent5">
                  <a:lumMod val="50000"/>
                </a:schemeClr>
              </a:solidFill>
            </a:endParaRPr>
          </a:p>
          <a:p>
            <a:pPr algn="ctr">
              <a:lnSpc>
                <a:spcPct val="120000"/>
              </a:lnSpc>
              <a:spcBef>
                <a:spcPts val="600"/>
              </a:spcBef>
              <a:buNone/>
              <a:defRPr/>
            </a:pPr>
            <a:r>
              <a:rPr lang="en-US" dirty="0" smtClean="0"/>
              <a:t>Get Federal information on HIV/AIDS at: </a:t>
            </a:r>
            <a:r>
              <a:rPr lang="en-US" u="sng" dirty="0" smtClean="0">
                <a:solidFill>
                  <a:srgbClr val="0000FF"/>
                </a:solidFill>
              </a:rPr>
              <a:t>www.AIDS.gov</a:t>
            </a:r>
          </a:p>
          <a:p>
            <a:pPr>
              <a:lnSpc>
                <a:spcPct val="120000"/>
              </a:lnSpc>
              <a:spcBef>
                <a:spcPts val="600"/>
              </a:spcBef>
              <a:buNone/>
              <a:defRPr/>
            </a:pPr>
            <a:r>
              <a:rPr lang="en-US" dirty="0" smtClean="0"/>
              <a:t>	</a:t>
            </a:r>
          </a:p>
          <a:p>
            <a:pPr algn="ctr">
              <a:lnSpc>
                <a:spcPct val="120000"/>
              </a:lnSpc>
              <a:spcBef>
                <a:spcPts val="600"/>
              </a:spcBef>
              <a:buNone/>
              <a:defRPr/>
            </a:pPr>
            <a:r>
              <a:rPr lang="en-US" sz="3400" dirty="0" smtClean="0"/>
              <a:t>Send a text message with your zip code to KNOWIT (566948)</a:t>
            </a:r>
          </a:p>
          <a:p>
            <a:pPr algn="ctr">
              <a:lnSpc>
                <a:spcPct val="120000"/>
              </a:lnSpc>
              <a:spcBef>
                <a:spcPts val="600"/>
              </a:spcBef>
              <a:buNone/>
              <a:defRPr/>
            </a:pPr>
            <a:r>
              <a:rPr lang="en-US" sz="3400" dirty="0" smtClean="0"/>
              <a:t>to find a local HIV testing center.</a:t>
            </a:r>
          </a:p>
          <a:p>
            <a:pPr algn="ctr">
              <a:lnSpc>
                <a:spcPct val="120000"/>
              </a:lnSpc>
              <a:spcBef>
                <a:spcPts val="600"/>
              </a:spcBef>
              <a:buNone/>
              <a:defRPr/>
            </a:pPr>
            <a:endParaRPr lang="en-US" dirty="0" smtClean="0"/>
          </a:p>
          <a:p>
            <a:pPr algn="ctr">
              <a:lnSpc>
                <a:spcPct val="120000"/>
              </a:lnSpc>
              <a:spcBef>
                <a:spcPts val="600"/>
              </a:spcBef>
              <a:buNone/>
              <a:defRPr/>
            </a:pPr>
            <a:r>
              <a:rPr lang="en-US" dirty="0" smtClean="0"/>
              <a:t>National HIV/AIDS Hotline</a:t>
            </a:r>
          </a:p>
          <a:p>
            <a:pPr algn="ctr">
              <a:lnSpc>
                <a:spcPct val="120000"/>
              </a:lnSpc>
              <a:spcBef>
                <a:spcPts val="600"/>
              </a:spcBef>
              <a:buNone/>
              <a:defRPr/>
            </a:pPr>
            <a:r>
              <a:rPr lang="en-US" dirty="0" smtClean="0"/>
              <a:t>1 (800)232-4636</a:t>
            </a:r>
          </a:p>
          <a:p>
            <a:pPr algn="ctr">
              <a:lnSpc>
                <a:spcPct val="120000"/>
              </a:lnSpc>
              <a:spcBef>
                <a:spcPts val="600"/>
              </a:spcBef>
              <a:buNone/>
              <a:defRPr/>
            </a:pPr>
            <a:r>
              <a:rPr lang="en-US" dirty="0" smtClean="0"/>
              <a:t>1 (800)344-7432 Spanish</a:t>
            </a:r>
          </a:p>
          <a:p>
            <a:pPr algn="ctr">
              <a:lnSpc>
                <a:spcPct val="120000"/>
              </a:lnSpc>
              <a:spcBef>
                <a:spcPts val="600"/>
              </a:spcBef>
              <a:buNone/>
              <a:defRPr/>
            </a:pPr>
            <a:r>
              <a:rPr lang="en-US" dirty="0" smtClean="0"/>
              <a:t>1 (800)243-7889 (TTY/TDD)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NNHAAD_NEvent 023.jpg"/>
          <p:cNvPicPr>
            <a:picLocks noGrp="1" noChangeAspect="1"/>
          </p:cNvPicPr>
          <p:nvPr>
            <p:ph sz="half" idx="2"/>
          </p:nvPr>
        </p:nvPicPr>
        <p:blipFill>
          <a:blip r:embed="rId2" cstate="print">
            <a:lum bright="20000" contrast="30000"/>
          </a:blip>
          <a:srcRect t="9804"/>
          <a:stretch>
            <a:fillRect/>
          </a:stretch>
        </p:blipFill>
        <p:spPr>
          <a:xfrm>
            <a:off x="5562600" y="1752600"/>
            <a:ext cx="3124200" cy="37431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Content Placeholder 4" descr="NNHAAD_NEvent 011.jpg"/>
          <p:cNvPicPr>
            <a:picLocks noGrp="1" noChangeAspect="1"/>
          </p:cNvPicPr>
          <p:nvPr>
            <p:ph sz="half" idx="1"/>
          </p:nvPr>
        </p:nvPicPr>
        <p:blipFill>
          <a:blip r:embed="rId3" cstate="print"/>
          <a:stretch>
            <a:fillRect/>
          </a:stretch>
        </p:blipFill>
        <p:spPr>
          <a:xfrm>
            <a:off x="372140" y="1752600"/>
            <a:ext cx="4961860" cy="3733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NNHAAD</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National Native HIV/AIDS Awareness Day (NNHAAD)  is held on the first day of Spring.  It was initiated in 2007 and has been successful in promoting and educating Native people about HIV and AIDS.</a:t>
            </a:r>
          </a:p>
          <a:p>
            <a:endParaRPr lang="en-US" dirty="0" smtClean="0"/>
          </a:p>
          <a:p>
            <a:r>
              <a:rPr lang="en-US" dirty="0" smtClean="0"/>
              <a:t>On this day, we encourage all native communities to plan events to promote HIV testing and continue education of HIV and AIDS.  It is also a day to honor those who are infected and affected by the disease, as well as to honor those who have passed as a result of AIDS related complications.</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Impact of HIV/AIDS in</a:t>
            </a:r>
            <a:br>
              <a:rPr lang="en-US" dirty="0" smtClean="0"/>
            </a:br>
            <a:r>
              <a:rPr lang="en-US" dirty="0" smtClean="0"/>
              <a:t>Native Communities</a:t>
            </a:r>
            <a:endParaRPr lang="en-US" dirty="0"/>
          </a:p>
        </p:txBody>
      </p:sp>
      <p:sp>
        <p:nvSpPr>
          <p:cNvPr id="3" name="Content Placeholder 2"/>
          <p:cNvSpPr>
            <a:spLocks noGrp="1"/>
          </p:cNvSpPr>
          <p:nvPr>
            <p:ph idx="1"/>
          </p:nvPr>
        </p:nvSpPr>
        <p:spPr/>
        <p:txBody>
          <a:bodyPr/>
          <a:lstStyle/>
          <a:p>
            <a:pPr>
              <a:lnSpc>
                <a:spcPct val="80000"/>
              </a:lnSpc>
              <a:spcBef>
                <a:spcPct val="50000"/>
              </a:spcBef>
            </a:pPr>
            <a:r>
              <a:rPr lang="en-US" sz="2800" dirty="0" smtClean="0"/>
              <a:t>Historically, Native Communities have experienced higher rates of numerous health disparities than any other racial/ethnic group including HIV/AIDS.</a:t>
            </a:r>
          </a:p>
          <a:p>
            <a:pPr>
              <a:lnSpc>
                <a:spcPct val="80000"/>
              </a:lnSpc>
              <a:spcBef>
                <a:spcPct val="50000"/>
              </a:spcBef>
            </a:pPr>
            <a:r>
              <a:rPr lang="en-US" sz="2800" dirty="0" smtClean="0"/>
              <a:t>American Indians, Alaska Natives and Native Hawaiians are at a greater risk for HIV infection because of the co-factors that present both health and economic challenges.</a:t>
            </a:r>
          </a:p>
          <a:p>
            <a:pPr lvl="1">
              <a:lnSpc>
                <a:spcPct val="90000"/>
              </a:lnSpc>
              <a:spcBef>
                <a:spcPct val="50000"/>
              </a:spcBef>
            </a:pPr>
            <a:r>
              <a:rPr lang="en-US" sz="2000" dirty="0" smtClean="0">
                <a:solidFill>
                  <a:srgbClr val="A50021"/>
                </a:solidFill>
              </a:rPr>
              <a:t>These include Sexually Transmitted Infections, Poverty, Alcohol Abuse, Intravenous Drug Use, and Social Co-Risk Factors (Homophobia, Mistrust/Distrust, etc.)</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Statistics:</a:t>
            </a:r>
            <a:br>
              <a:rPr lang="en-US" dirty="0" smtClean="0"/>
            </a:br>
            <a:r>
              <a:rPr lang="en-US" sz="2300" dirty="0" smtClean="0"/>
              <a:t>American Indians, Alaska Natives and HIV/AIDS</a:t>
            </a:r>
            <a:endParaRPr lang="en-US" sz="2300" dirty="0"/>
          </a:p>
        </p:txBody>
      </p:sp>
      <p:graphicFrame>
        <p:nvGraphicFramePr>
          <p:cNvPr id="2050" name="Object 6"/>
          <p:cNvGraphicFramePr>
            <a:graphicFrameLocks noGrp="1" noChangeAspect="1"/>
          </p:cNvGraphicFramePr>
          <p:nvPr>
            <p:ph idx="1"/>
          </p:nvPr>
        </p:nvGraphicFramePr>
        <p:xfrm>
          <a:off x="533400" y="1524000"/>
          <a:ext cx="8077200" cy="4967177"/>
        </p:xfrm>
        <a:graphic>
          <a:graphicData uri="http://schemas.openxmlformats.org/presentationml/2006/ole">
            <p:oleObj spid="_x0000_s2050" name="Worksheet" r:id="rId3" imgW="7305729" imgH="4715038" progId="Excel.Sheet.8">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Statistics:</a:t>
            </a:r>
            <a:br>
              <a:rPr lang="en-US" dirty="0" smtClean="0"/>
            </a:br>
            <a:r>
              <a:rPr lang="en-US" sz="2400" dirty="0" smtClean="0"/>
              <a:t>Native Hawaiians and HIV</a:t>
            </a:r>
            <a:endParaRPr lang="en-US" dirty="0"/>
          </a:p>
        </p:txBody>
      </p:sp>
      <p:sp>
        <p:nvSpPr>
          <p:cNvPr id="3" name="Content Placeholder 2"/>
          <p:cNvSpPr>
            <a:spLocks noGrp="1"/>
          </p:cNvSpPr>
          <p:nvPr>
            <p:ph idx="1"/>
          </p:nvPr>
        </p:nvSpPr>
        <p:spPr/>
        <p:txBody>
          <a:bodyPr/>
          <a:lstStyle/>
          <a:p>
            <a:r>
              <a:rPr lang="en-US" dirty="0" smtClean="0"/>
              <a:t>721 Native Hawaiians/Other Pacific Islanders (NHOPI) have been diagnosed with AIDS.</a:t>
            </a:r>
          </a:p>
          <a:p>
            <a:r>
              <a:rPr lang="en-US" dirty="0" smtClean="0"/>
              <a:t>During a 5 year average, the rate of AIDS cases for Native Hawaiians/Part Hawaiians was 10.0 per 100,000 compared to Hawaii’s total rate of 7.8 per 100,000.</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Celebration of Life:</a:t>
            </a:r>
            <a:br>
              <a:rPr lang="en-US" dirty="0" smtClean="0"/>
            </a:br>
            <a:r>
              <a:rPr lang="en-US" dirty="0" smtClean="0"/>
              <a:t>Events Across the Nation</a:t>
            </a:r>
            <a:endParaRPr lang="en-US" dirty="0"/>
          </a:p>
        </p:txBody>
      </p:sp>
      <p:pic>
        <p:nvPicPr>
          <p:cNvPr id="4" name="Content Placeholder 3" descr="nationwidemap.gif"/>
          <p:cNvPicPr>
            <a:picLocks noGrp="1" noChangeAspect="1"/>
          </p:cNvPicPr>
          <p:nvPr>
            <p:ph idx="1"/>
          </p:nvPr>
        </p:nvPicPr>
        <p:blipFill>
          <a:blip r:embed="rId2" cstate="print">
            <a:clrChange>
              <a:clrFrom>
                <a:srgbClr val="FFFFFF"/>
              </a:clrFrom>
              <a:clrTo>
                <a:srgbClr val="FFFFFF">
                  <a:alpha val="0"/>
                </a:srgbClr>
              </a:clrTo>
            </a:clrChange>
          </a:blip>
          <a:stretch>
            <a:fillRect/>
          </a:stretch>
        </p:blipFill>
        <p:spPr>
          <a:xfrm>
            <a:off x="1295400" y="1905000"/>
            <a:ext cx="6860355" cy="4501356"/>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Celebration of Life:</a:t>
            </a:r>
            <a:br>
              <a:rPr lang="en-US" dirty="0" smtClean="0"/>
            </a:br>
            <a:r>
              <a:rPr lang="en-US" dirty="0" smtClean="0"/>
              <a:t>Events Across the Nation</a:t>
            </a:r>
            <a:endParaRPr lang="en-US" dirty="0"/>
          </a:p>
        </p:txBody>
      </p:sp>
      <p:sp>
        <p:nvSpPr>
          <p:cNvPr id="3" name="Content Placeholder 2"/>
          <p:cNvSpPr>
            <a:spLocks noGrp="1"/>
          </p:cNvSpPr>
          <p:nvPr>
            <p:ph idx="1"/>
          </p:nvPr>
        </p:nvSpPr>
        <p:spPr/>
        <p:txBody>
          <a:bodyPr/>
          <a:lstStyle/>
          <a:p>
            <a:r>
              <a:rPr lang="en-US" dirty="0" smtClean="0"/>
              <a:t>Types of Events held during 2009 NNHAAD:</a:t>
            </a:r>
          </a:p>
          <a:p>
            <a:pPr lvl="1"/>
            <a:r>
              <a:rPr lang="en-US" dirty="0" smtClean="0"/>
              <a:t>Health Fair</a:t>
            </a:r>
          </a:p>
          <a:p>
            <a:pPr lvl="1"/>
            <a:r>
              <a:rPr lang="en-US" dirty="0" smtClean="0"/>
              <a:t>Information Booths</a:t>
            </a:r>
          </a:p>
          <a:p>
            <a:pPr lvl="1"/>
            <a:r>
              <a:rPr lang="en-US" dirty="0" smtClean="0"/>
              <a:t>Mini workshops</a:t>
            </a:r>
          </a:p>
          <a:p>
            <a:pPr lvl="1"/>
            <a:r>
              <a:rPr lang="en-US" dirty="0" smtClean="0"/>
              <a:t>Mini Powwow</a:t>
            </a:r>
          </a:p>
          <a:p>
            <a:pPr lvl="1"/>
            <a:r>
              <a:rPr lang="en-US" dirty="0" smtClean="0"/>
              <a:t>Theatre Performance</a:t>
            </a:r>
          </a:p>
          <a:p>
            <a:pPr lvl="1"/>
            <a:r>
              <a:rPr lang="en-US" dirty="0" smtClean="0"/>
              <a:t>Candlelight Vigil</a:t>
            </a:r>
          </a:p>
          <a:p>
            <a:pPr lvl="1"/>
            <a:r>
              <a:rPr lang="en-US" dirty="0" smtClean="0"/>
              <a:t>Sunrise Ceremony</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NNHAAD Products</a:t>
            </a:r>
            <a:endParaRPr lang="en-US" dirty="0"/>
          </a:p>
        </p:txBody>
      </p:sp>
      <p:pic>
        <p:nvPicPr>
          <p:cNvPr id="18434" name="Picture 2" descr="G:\2010posterfinal1.jpg"/>
          <p:cNvPicPr>
            <a:picLocks noChangeAspect="1" noChangeArrowheads="1"/>
          </p:cNvPicPr>
          <p:nvPr/>
        </p:nvPicPr>
        <p:blipFill>
          <a:blip r:embed="rId2" cstate="print"/>
          <a:srcRect/>
          <a:stretch>
            <a:fillRect/>
          </a:stretch>
        </p:blipFill>
        <p:spPr bwMode="auto">
          <a:xfrm>
            <a:off x="5410200" y="1752600"/>
            <a:ext cx="3200400" cy="4267200"/>
          </a:xfrm>
          <a:prstGeom prst="rect">
            <a:avLst/>
          </a:prstGeom>
          <a:noFill/>
          <a:ln w="3175">
            <a:solidFill>
              <a:schemeClr val="tx1"/>
            </a:solidFill>
          </a:ln>
        </p:spPr>
      </p:pic>
      <p:pic>
        <p:nvPicPr>
          <p:cNvPr id="18435" name="Picture 3" descr="G:\StDC - finalv2_pg1.jpg"/>
          <p:cNvPicPr>
            <a:picLocks noChangeAspect="1" noChangeArrowheads="1"/>
          </p:cNvPicPr>
          <p:nvPr/>
        </p:nvPicPr>
        <p:blipFill>
          <a:blip r:embed="rId3" cstate="print"/>
          <a:srcRect/>
          <a:stretch>
            <a:fillRect/>
          </a:stretch>
        </p:blipFill>
        <p:spPr bwMode="auto">
          <a:xfrm>
            <a:off x="381000" y="1676400"/>
            <a:ext cx="1303867" cy="1955800"/>
          </a:xfrm>
          <a:prstGeom prst="rect">
            <a:avLst/>
          </a:prstGeom>
          <a:noFill/>
        </p:spPr>
      </p:pic>
      <p:pic>
        <p:nvPicPr>
          <p:cNvPr id="18436" name="Picture 4" descr="G:\StDC - 2010_final_pg1.jpg"/>
          <p:cNvPicPr>
            <a:picLocks noChangeAspect="1" noChangeArrowheads="1"/>
          </p:cNvPicPr>
          <p:nvPr/>
        </p:nvPicPr>
        <p:blipFill>
          <a:blip r:embed="rId4" cstate="print"/>
          <a:srcRect/>
          <a:stretch>
            <a:fillRect/>
          </a:stretch>
        </p:blipFill>
        <p:spPr bwMode="auto">
          <a:xfrm>
            <a:off x="1447800" y="2057400"/>
            <a:ext cx="1320800" cy="1981200"/>
          </a:xfrm>
          <a:prstGeom prst="rect">
            <a:avLst/>
          </a:prstGeom>
          <a:noFill/>
        </p:spPr>
      </p:pic>
      <p:pic>
        <p:nvPicPr>
          <p:cNvPr id="19459" name="Picture 3" descr="C:\Documents and Settings\aisrael\My Documents\My Pictures\nnhaad\nnhaad_button.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20695891">
            <a:off x="3168195" y="3472995"/>
            <a:ext cx="1741177" cy="1741177"/>
          </a:xfrm>
          <a:prstGeom prst="rect">
            <a:avLst/>
          </a:prstGeom>
          <a:noFill/>
        </p:spPr>
      </p:pic>
      <p:pic>
        <p:nvPicPr>
          <p:cNvPr id="19460" name="Picture 4" descr="C:\Documents and Settings\aisrael\My Documents\My Pictures\2009_NNHAAD_Keychain.gif"/>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28600" y="4352925"/>
            <a:ext cx="2514600" cy="2505075"/>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TotalTime>
  <Words>329</Words>
  <Application>Microsoft Office PowerPoint</Application>
  <PresentationFormat>On-screen Show (4:3)</PresentationFormat>
  <Paragraphs>63</Paragraphs>
  <Slides>12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4" baseType="lpstr">
      <vt:lpstr>Office Theme</vt:lpstr>
      <vt:lpstr>Worksheet</vt:lpstr>
      <vt:lpstr>National native HIV/AIDS Awareness Day </vt:lpstr>
      <vt:lpstr>Slide 2</vt:lpstr>
      <vt:lpstr>About NNHAAD</vt:lpstr>
      <vt:lpstr>Impact of HIV/AIDS in Native Communities</vt:lpstr>
      <vt:lpstr>Statistics: American Indians, Alaska Natives and HIV/AIDS</vt:lpstr>
      <vt:lpstr>Statistics: Native Hawaiians and HIV</vt:lpstr>
      <vt:lpstr>A Celebration of Life: Events Across the Nation</vt:lpstr>
      <vt:lpstr>A Celebration of Life: Events Across the Nation</vt:lpstr>
      <vt:lpstr>NNHAAD Products</vt:lpstr>
      <vt:lpstr>Other Awareness Days</vt:lpstr>
      <vt:lpstr>Resources</vt:lpstr>
      <vt:lpstr>Additional Resources</vt:lpstr>
    </vt:vector>
  </TitlesOfParts>
  <Company>Colorado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native HIV/AIDS Awareness Day </dc:title>
  <dc:creator>aisrael</dc:creator>
  <cp:lastModifiedBy>aisrael</cp:lastModifiedBy>
  <cp:revision>47</cp:revision>
  <dcterms:created xsi:type="dcterms:W3CDTF">2009-08-24T16:10:33Z</dcterms:created>
  <dcterms:modified xsi:type="dcterms:W3CDTF">2010-01-29T17:29:02Z</dcterms:modified>
</cp:coreProperties>
</file>